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9"/>
  </p:notesMasterIdLst>
  <p:sldIdLst>
    <p:sldId id="256" r:id="rId2"/>
    <p:sldId id="274" r:id="rId3"/>
    <p:sldId id="275" r:id="rId4"/>
    <p:sldId id="273" r:id="rId5"/>
    <p:sldId id="259" r:id="rId6"/>
    <p:sldId id="276" r:id="rId7"/>
    <p:sldId id="262" r:id="rId8"/>
    <p:sldId id="263" r:id="rId9"/>
    <p:sldId id="264" r:id="rId10"/>
    <p:sldId id="265" r:id="rId11"/>
    <p:sldId id="269" r:id="rId12"/>
    <p:sldId id="267" r:id="rId13"/>
    <p:sldId id="268" r:id="rId14"/>
    <p:sldId id="270" r:id="rId15"/>
    <p:sldId id="271" r:id="rId16"/>
    <p:sldId id="272" r:id="rId17"/>
    <p:sldId id="277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obhan O'Connor" initials="SO" lastIdx="33" clrIdx="0">
    <p:extLst/>
  </p:cmAuthor>
  <p:cmAuthor id="2" name="Betty" initials="BNB" lastIdx="3" clrIdx="1"/>
  <p:cmAuthor id="3" name="Sara Rathner" initials="SR" lastIdx="6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E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 autoAdjust="0"/>
    <p:restoredTop sz="86350" autoAdjust="0"/>
  </p:normalViewPr>
  <p:slideViewPr>
    <p:cSldViewPr snapToGrid="0" snapToObjects="1">
      <p:cViewPr varScale="1">
        <p:scale>
          <a:sx n="100" d="100"/>
          <a:sy n="100" d="100"/>
        </p:scale>
        <p:origin x="85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9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3928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commentAuthors" Target="commentAuthor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897370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4348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1722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8076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8076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9708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7873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7398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59532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172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"/>
            <a:ext cx="9144000" cy="59055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570329" y="2624372"/>
            <a:ext cx="911232" cy="57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/>
          <p:cNvSpPr/>
          <p:nvPr userDrawn="1"/>
        </p:nvSpPr>
        <p:spPr>
          <a:xfrm>
            <a:off x="0" y="5905500"/>
            <a:ext cx="6916044" cy="952500"/>
          </a:xfrm>
          <a:custGeom>
            <a:avLst/>
            <a:gdLst/>
            <a:ahLst/>
            <a:cxnLst/>
            <a:rect l="l" t="t" r="r" b="b"/>
            <a:pathLst>
              <a:path w="6916044" h="952500">
                <a:moveTo>
                  <a:pt x="0" y="0"/>
                </a:moveTo>
                <a:lnTo>
                  <a:pt x="6916044" y="0"/>
                </a:lnTo>
                <a:lnTo>
                  <a:pt x="6639819" y="952500"/>
                </a:lnTo>
                <a:lnTo>
                  <a:pt x="0" y="9525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233" y="2918542"/>
            <a:ext cx="7453788" cy="1477328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80000"/>
              </a:lnSpc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3380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90926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2275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11198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1089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11198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59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376472"/>
            <a:ext cx="8229600" cy="43088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1976"/>
            <a:ext cx="8229600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9935" y="6147899"/>
            <a:ext cx="1771653" cy="467701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457199" y="919397"/>
            <a:ext cx="911232" cy="57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4654984-9E48-B94D-8465-5041F1065DE4}"/>
              </a:ext>
            </a:extLst>
          </p:cNvPr>
          <p:cNvSpPr txBox="1"/>
          <p:nvPr userDrawn="1"/>
        </p:nvSpPr>
        <p:spPr>
          <a:xfrm>
            <a:off x="243068" y="6258638"/>
            <a:ext cx="18213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Copyright 2018 EVERFI, Inc.</a:t>
            </a:r>
          </a:p>
        </p:txBody>
      </p:sp>
    </p:spTree>
    <p:extLst>
      <p:ext uri="{BB962C8B-B14F-4D97-AF65-F5344CB8AC3E}">
        <p14:creationId xmlns:p14="http://schemas.microsoft.com/office/powerpoint/2010/main" val="76161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74625" indent="-174625" algn="l" defTabSz="914400" rtl="0" eaLnBrk="1" latinLnBrk="0" hangingPunct="1">
        <a:spcBef>
          <a:spcPts val="18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574675" indent="-231775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17575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25095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60655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Considering</a:t>
            </a:r>
            <a:br>
              <a:rPr lang="en-US" dirty="0"/>
            </a:br>
            <a:r>
              <a:rPr lang="en-US" dirty="0"/>
              <a:t>Home Ownership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Home-Buying Costs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00" b="0" i="0" u="none" strike="noStrike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892307" y="2773347"/>
            <a:ext cx="3359386" cy="3359378"/>
            <a:chOff x="2924174" y="1169511"/>
            <a:chExt cx="3295652" cy="3295644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3ACB8AC7-E476-401D-9289-13B38EA585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50598" y="1400175"/>
              <a:ext cx="2842804" cy="2834316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>
            <a:xfrm>
              <a:off x="2924174" y="1169511"/>
              <a:ext cx="3295652" cy="3295644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57200" y="1511921"/>
            <a:ext cx="8223204" cy="791888"/>
            <a:chOff x="498429" y="1515890"/>
            <a:chExt cx="8140745" cy="783949"/>
          </a:xfrm>
        </p:grpSpPr>
        <p:grpSp>
          <p:nvGrpSpPr>
            <p:cNvPr id="10" name="Group 9"/>
            <p:cNvGrpSpPr/>
            <p:nvPr/>
          </p:nvGrpSpPr>
          <p:grpSpPr>
            <a:xfrm>
              <a:off x="498429" y="1515890"/>
              <a:ext cx="2294482" cy="783949"/>
              <a:chOff x="883577" y="5219271"/>
              <a:chExt cx="2044558" cy="64727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883578" y="5301464"/>
                <a:ext cx="2044557" cy="565079"/>
              </a:xfrm>
              <a:prstGeom prst="rect">
                <a:avLst/>
              </a:prstGeom>
              <a:solidFill>
                <a:schemeClr val="accent2">
                  <a:alpha val="7059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>
                    <a:solidFill>
                      <a:schemeClr val="accent2"/>
                    </a:solidFill>
                  </a:rPr>
                  <a:t>Down Payment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883577" y="5219271"/>
                <a:ext cx="2044557" cy="8219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421561" y="1515890"/>
              <a:ext cx="2294482" cy="783949"/>
              <a:chOff x="883577" y="5219271"/>
              <a:chExt cx="2044558" cy="64727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883578" y="5301464"/>
                <a:ext cx="2044557" cy="565079"/>
              </a:xfrm>
              <a:prstGeom prst="rect">
                <a:avLst/>
              </a:prstGeom>
              <a:solidFill>
                <a:schemeClr val="accent2">
                  <a:alpha val="7059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>
                    <a:solidFill>
                      <a:schemeClr val="accent2"/>
                    </a:solidFill>
                  </a:rPr>
                  <a:t>Miscellaneous Costs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883577" y="5219271"/>
                <a:ext cx="2044557" cy="8219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344692" y="1515890"/>
              <a:ext cx="2294482" cy="783949"/>
              <a:chOff x="883577" y="5219271"/>
              <a:chExt cx="2044558" cy="647272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883578" y="5301464"/>
                <a:ext cx="2044557" cy="565079"/>
              </a:xfrm>
              <a:prstGeom prst="rect">
                <a:avLst/>
              </a:prstGeom>
              <a:solidFill>
                <a:schemeClr val="accent2">
                  <a:alpha val="7059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>
                    <a:solidFill>
                      <a:schemeClr val="accent2"/>
                    </a:solidFill>
                  </a:rPr>
                  <a:t>Closing Costs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883577" y="5219271"/>
                <a:ext cx="2044557" cy="8219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sp>
          <p:nvSpPr>
            <p:cNvPr id="19" name="Cross 18"/>
            <p:cNvSpPr/>
            <p:nvPr/>
          </p:nvSpPr>
          <p:spPr>
            <a:xfrm>
              <a:off x="2897963" y="1698591"/>
              <a:ext cx="418546" cy="418546"/>
            </a:xfrm>
            <a:prstGeom prst="plus">
              <a:avLst>
                <a:gd name="adj" fmla="val 43863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Cross 19"/>
            <p:cNvSpPr/>
            <p:nvPr/>
          </p:nvSpPr>
          <p:spPr>
            <a:xfrm>
              <a:off x="5821094" y="1698591"/>
              <a:ext cx="418546" cy="418546"/>
            </a:xfrm>
            <a:prstGeom prst="plus">
              <a:avLst>
                <a:gd name="adj" fmla="val 43863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20146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 flipH="1">
            <a:off x="-3" y="0"/>
            <a:ext cx="9144002" cy="3044651"/>
          </a:xfrm>
          <a:prstGeom prst="rect">
            <a:avLst/>
          </a:prstGeom>
          <a:solidFill>
            <a:schemeClr val="accent2">
              <a:alpha val="70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accent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Home-Buying Costs: Down Payment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00" b="0" i="0" u="none" strike="noStrike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lang="en-US" sz="10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049501" y="1286358"/>
            <a:ext cx="6777973" cy="14166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Font typeface="Helvetica Neue"/>
              <a:buNone/>
              <a:defRPr sz="2000" b="1" i="0" u="none" strike="noStrike" cap="none">
                <a:solidFill>
                  <a:srgbClr val="26262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 rtl="0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8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588" marR="0" lvl="2" indent="-158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8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588" marR="0" lvl="3" indent="-1588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400" b="1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3175" marR="0" lvl="4" indent="-317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4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800" b="0" dirty="0">
                <a:solidFill>
                  <a:schemeClr val="accent2"/>
                </a:solidFill>
                <a:latin typeface="+mj-lt"/>
                <a:ea typeface="Helvetica Neue" charset="0"/>
                <a:cs typeface="Helvetica Neue" charset="0"/>
              </a:rPr>
              <a:t>A down payment is an initial cash payment toward the purchase of a home. It typically ranges between</a:t>
            </a:r>
            <a:r>
              <a:rPr lang="en-US" sz="1800" dirty="0">
                <a:solidFill>
                  <a:schemeClr val="accent1"/>
                </a:solidFill>
                <a:latin typeface="+mj-lt"/>
                <a:ea typeface="Helvetica Neue" charset="0"/>
                <a:cs typeface="Helvetica Neue" charset="0"/>
              </a:rPr>
              <a:t> 3% </a:t>
            </a:r>
            <a:r>
              <a:rPr lang="en-US" sz="1800" b="0" dirty="0">
                <a:solidFill>
                  <a:schemeClr val="accent2"/>
                </a:solidFill>
                <a:latin typeface="+mj-lt"/>
                <a:ea typeface="Helvetica Neue" charset="0"/>
                <a:cs typeface="Helvetica Neue" charset="0"/>
              </a:rPr>
              <a:t>and </a:t>
            </a:r>
            <a:r>
              <a:rPr lang="en-US" sz="1800" dirty="0">
                <a:solidFill>
                  <a:schemeClr val="accent1"/>
                </a:solidFill>
                <a:latin typeface="+mj-lt"/>
                <a:ea typeface="Helvetica Neue" charset="0"/>
                <a:cs typeface="Helvetica Neue" charset="0"/>
              </a:rPr>
              <a:t>20% </a:t>
            </a:r>
            <a:r>
              <a:rPr lang="en-US" sz="1800" b="0" dirty="0">
                <a:solidFill>
                  <a:schemeClr val="accent2"/>
                </a:solidFill>
                <a:latin typeface="+mj-lt"/>
                <a:ea typeface="Helvetica Neue" charset="0"/>
                <a:cs typeface="Helvetica Neue" charset="0"/>
              </a:rPr>
              <a:t>of the purchase price.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800" b="0" dirty="0">
                <a:solidFill>
                  <a:schemeClr val="accent2"/>
                </a:solidFill>
                <a:latin typeface="+mj-lt"/>
                <a:ea typeface="Helvetica Neue" charset="0"/>
                <a:cs typeface="Helvetica Neue" charset="0"/>
              </a:rPr>
              <a:t>Marta wants to buy a house that costs </a:t>
            </a:r>
            <a:r>
              <a:rPr lang="en-US" sz="1800" dirty="0">
                <a:solidFill>
                  <a:schemeClr val="accent1"/>
                </a:solidFill>
                <a:latin typeface="+mj-lt"/>
                <a:ea typeface="Helvetica Neue" charset="0"/>
                <a:cs typeface="Helvetica Neue" charset="0"/>
              </a:rPr>
              <a:t>$80,000</a:t>
            </a:r>
            <a:r>
              <a:rPr lang="en-US" sz="1800" b="0" dirty="0">
                <a:solidFill>
                  <a:schemeClr val="accent2"/>
                </a:solidFill>
                <a:latin typeface="+mj-lt"/>
                <a:ea typeface="Helvetica Neue" charset="0"/>
                <a:cs typeface="Helvetica Neue" charset="0"/>
              </a:rPr>
              <a:t>. See how having a down payment can affect her interest rate and other costs.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DC19BD42-A962-4E82-A4AE-C0271A63D5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014" y="1296405"/>
            <a:ext cx="1591194" cy="1591194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2029400" y="1416820"/>
            <a:ext cx="0" cy="1195754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57199" y="919397"/>
            <a:ext cx="911232" cy="57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398014" y="3325754"/>
            <a:ext cx="3721810" cy="2653019"/>
            <a:chOff x="398014" y="3325754"/>
            <a:chExt cx="3721810" cy="2653019"/>
          </a:xfrm>
        </p:grpSpPr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398014" y="3797881"/>
              <a:ext cx="3721810" cy="2180892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buFont typeface="Arial"/>
                <a:buNone/>
              </a:pPr>
              <a:r>
                <a:rPr lang="en-US" sz="1600" dirty="0">
                  <a:solidFill>
                    <a:schemeClr val="accent2"/>
                  </a:solidFill>
                  <a:latin typeface="+mj-lt"/>
                  <a:ea typeface="Helvetica Neue" charset="0"/>
                  <a:cs typeface="Helvetica Neue" charset="0"/>
                </a:rPr>
                <a:t>Marta does not have any cash saved for a down payment, so she will need to borrow the full amount.</a:t>
              </a:r>
            </a:p>
            <a:p>
              <a:pPr marL="0" indent="0">
                <a:spcBef>
                  <a:spcPts val="0"/>
                </a:spcBef>
                <a:buFont typeface="Arial"/>
                <a:buNone/>
              </a:pPr>
              <a:endParaRPr lang="en-US" sz="800" dirty="0">
                <a:solidFill>
                  <a:schemeClr val="accent2"/>
                </a:solidFill>
                <a:latin typeface="+mj-lt"/>
                <a:ea typeface="Helvetica Neue" charset="0"/>
                <a:cs typeface="Helvetica Neue" charset="0"/>
              </a:endParaRPr>
            </a:p>
            <a:p>
              <a:pPr marL="0" indent="0">
                <a:spcBef>
                  <a:spcPts val="0"/>
                </a:spcBef>
                <a:buFont typeface="Arial"/>
                <a:buNone/>
              </a:pPr>
              <a:r>
                <a:rPr lang="en-US" sz="1600" dirty="0">
                  <a:solidFill>
                    <a:schemeClr val="accent2"/>
                  </a:solidFill>
                  <a:latin typeface="+mj-lt"/>
                  <a:ea typeface="Helvetica Neue" charset="0"/>
                  <a:cs typeface="Helvetica Neue" charset="0"/>
                </a:rPr>
                <a:t>Down payment: </a:t>
              </a:r>
              <a:r>
                <a:rPr lang="en-US" sz="1600" b="1" dirty="0">
                  <a:solidFill>
                    <a:schemeClr val="accent1"/>
                  </a:solidFill>
                  <a:latin typeface="+mj-lt"/>
                  <a:ea typeface="Helvetica Neue" charset="0"/>
                  <a:cs typeface="Helvetica Neue" charset="0"/>
                </a:rPr>
                <a:t>$0</a:t>
              </a:r>
            </a:p>
            <a:p>
              <a:pPr marL="0" indent="0">
                <a:spcBef>
                  <a:spcPts val="0"/>
                </a:spcBef>
                <a:buFont typeface="Arial"/>
                <a:buNone/>
              </a:pPr>
              <a:r>
                <a:rPr lang="en-US" sz="1600" dirty="0">
                  <a:solidFill>
                    <a:schemeClr val="accent2"/>
                  </a:solidFill>
                  <a:latin typeface="+mj-lt"/>
                  <a:ea typeface="Helvetica Neue" charset="0"/>
                  <a:cs typeface="Helvetica Neue" charset="0"/>
                </a:rPr>
                <a:t>Interest rate: </a:t>
              </a:r>
              <a:r>
                <a:rPr lang="en-US" sz="1600" b="1" dirty="0">
                  <a:solidFill>
                    <a:schemeClr val="accent1"/>
                  </a:solidFill>
                  <a:latin typeface="+mj-lt"/>
                  <a:ea typeface="Helvetica Neue" charset="0"/>
                  <a:cs typeface="Helvetica Neue" charset="0"/>
                </a:rPr>
                <a:t>5% </a:t>
              </a:r>
            </a:p>
            <a:p>
              <a:pPr marL="0" indent="0">
                <a:spcBef>
                  <a:spcPts val="0"/>
                </a:spcBef>
                <a:buFont typeface="Arial"/>
                <a:buNone/>
              </a:pPr>
              <a:endParaRPr lang="en-US" sz="800" dirty="0">
                <a:solidFill>
                  <a:schemeClr val="accent2"/>
                </a:solidFill>
                <a:latin typeface="+mj-lt"/>
                <a:ea typeface="Helvetica Neue" charset="0"/>
                <a:cs typeface="Helvetica Neue" charset="0"/>
              </a:endParaRPr>
            </a:p>
            <a:p>
              <a:pPr marL="0" indent="0">
                <a:spcBef>
                  <a:spcPts val="0"/>
                </a:spcBef>
                <a:buFont typeface="Arial"/>
                <a:buNone/>
              </a:pPr>
              <a:r>
                <a:rPr lang="en-US" sz="1600" dirty="0">
                  <a:solidFill>
                    <a:schemeClr val="accent2"/>
                  </a:solidFill>
                  <a:latin typeface="+mj-lt"/>
                  <a:ea typeface="Helvetica Neue" charset="0"/>
                  <a:cs typeface="Helvetica Neue" charset="0"/>
                </a:rPr>
                <a:t>At the end of the first year, she will have paid </a:t>
              </a:r>
              <a:r>
                <a:rPr lang="en-US" sz="1600" b="1" dirty="0">
                  <a:solidFill>
                    <a:schemeClr val="accent1"/>
                  </a:solidFill>
                  <a:latin typeface="+mj-lt"/>
                  <a:ea typeface="Helvetica Neue" charset="0"/>
                  <a:cs typeface="Helvetica Neue" charset="0"/>
                </a:rPr>
                <a:t>$3,900 </a:t>
              </a:r>
              <a:r>
                <a:rPr lang="en-US" sz="1600" dirty="0">
                  <a:solidFill>
                    <a:schemeClr val="accent2"/>
                  </a:solidFill>
                  <a:latin typeface="+mj-lt"/>
                  <a:ea typeface="Helvetica Neue" charset="0"/>
                  <a:cs typeface="Helvetica Neue" charset="0"/>
                </a:rPr>
                <a:t>in interest.</a:t>
              </a:r>
              <a:endParaRPr lang="en-US" sz="900" dirty="0">
                <a:solidFill>
                  <a:schemeClr val="accent2"/>
                </a:solidFill>
                <a:latin typeface="+mj-lt"/>
                <a:ea typeface="Helvetica Neue" charset="0"/>
                <a:cs typeface="Helvetica Neue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98014" y="3325754"/>
              <a:ext cx="1248740" cy="3323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800" b="1" dirty="0">
                  <a:solidFill>
                    <a:schemeClr val="tx2"/>
                  </a:solidFill>
                  <a:latin typeface="+mj-lt"/>
                  <a:ea typeface="Helvetica Neue" charset="0"/>
                  <a:cs typeface="Helvetica Neue" charset="0"/>
                </a:rPr>
                <a:t>Scenario A: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>
              <a:off x="398014" y="3664854"/>
              <a:ext cx="3721810" cy="0"/>
            </a:xfrm>
            <a:prstGeom prst="line">
              <a:avLst/>
            </a:prstGeom>
            <a:ln w="1905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4985088" y="3325754"/>
            <a:ext cx="3721810" cy="2653019"/>
            <a:chOff x="398014" y="3325754"/>
            <a:chExt cx="3721810" cy="2653019"/>
          </a:xfrm>
        </p:grpSpPr>
        <p:sp>
          <p:nvSpPr>
            <p:cNvPr id="19" name="Content Placeholder 2"/>
            <p:cNvSpPr txBox="1">
              <a:spLocks/>
            </p:cNvSpPr>
            <p:nvPr/>
          </p:nvSpPr>
          <p:spPr>
            <a:xfrm>
              <a:off x="398014" y="3797881"/>
              <a:ext cx="3721810" cy="2180892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buNone/>
              </a:pPr>
              <a:r>
                <a:rPr lang="en-US" sz="1600" dirty="0">
                  <a:solidFill>
                    <a:schemeClr val="accent2"/>
                  </a:solidFill>
                  <a:latin typeface="+mj-lt"/>
                  <a:ea typeface="Helvetica Neue" charset="0"/>
                  <a:cs typeface="Helvetica Neue" charset="0"/>
                </a:rPr>
                <a:t>Marta has saved </a:t>
              </a:r>
              <a:r>
                <a:rPr lang="en-US" sz="1600" b="1" dirty="0">
                  <a:solidFill>
                    <a:schemeClr val="accent1"/>
                  </a:solidFill>
                  <a:latin typeface="+mj-lt"/>
                  <a:ea typeface="Helvetica Neue" charset="0"/>
                  <a:cs typeface="Helvetica Neue" charset="0"/>
                </a:rPr>
                <a:t>$20,000 </a:t>
              </a:r>
              <a:r>
                <a:rPr lang="en-US" sz="1600" dirty="0">
                  <a:solidFill>
                    <a:schemeClr val="accent2"/>
                  </a:solidFill>
                  <a:latin typeface="+mj-lt"/>
                  <a:ea typeface="Helvetica Neue" charset="0"/>
                  <a:cs typeface="Helvetica Neue" charset="0"/>
                </a:rPr>
                <a:t>for a down payment. She needs to borrow only </a:t>
              </a:r>
              <a:r>
                <a:rPr lang="en-US" sz="1600" b="1" dirty="0">
                  <a:solidFill>
                    <a:schemeClr val="accent1"/>
                  </a:solidFill>
                  <a:latin typeface="+mj-lt"/>
                  <a:ea typeface="Helvetica Neue" charset="0"/>
                  <a:cs typeface="Helvetica Neue" charset="0"/>
                </a:rPr>
                <a:t>$60,000 </a:t>
              </a:r>
              <a:r>
                <a:rPr lang="en-US" sz="1600" dirty="0">
                  <a:solidFill>
                    <a:schemeClr val="accent2"/>
                  </a:solidFill>
                  <a:latin typeface="+mj-lt"/>
                  <a:ea typeface="Helvetica Neue" charset="0"/>
                  <a:cs typeface="Helvetica Neue" charset="0"/>
                </a:rPr>
                <a:t>from the bank.</a:t>
              </a:r>
            </a:p>
            <a:p>
              <a:pPr marL="0" indent="0">
                <a:spcBef>
                  <a:spcPts val="0"/>
                </a:spcBef>
                <a:buFont typeface="Arial"/>
                <a:buNone/>
              </a:pPr>
              <a:endParaRPr lang="en-US" sz="800" dirty="0">
                <a:solidFill>
                  <a:schemeClr val="accent2"/>
                </a:solidFill>
                <a:latin typeface="+mj-lt"/>
                <a:ea typeface="Helvetica Neue" charset="0"/>
                <a:cs typeface="Helvetica Neue" charset="0"/>
              </a:endParaRPr>
            </a:p>
            <a:p>
              <a:pPr marL="0" indent="0">
                <a:spcBef>
                  <a:spcPts val="0"/>
                </a:spcBef>
                <a:buFont typeface="Arial"/>
                <a:buNone/>
              </a:pPr>
              <a:r>
                <a:rPr lang="en-US" sz="1600" dirty="0">
                  <a:solidFill>
                    <a:schemeClr val="accent2"/>
                  </a:solidFill>
                  <a:latin typeface="+mj-lt"/>
                  <a:ea typeface="Helvetica Neue" charset="0"/>
                  <a:cs typeface="Helvetica Neue" charset="0"/>
                </a:rPr>
                <a:t>Down payment: </a:t>
              </a:r>
              <a:r>
                <a:rPr lang="en-US" sz="1600" b="1" dirty="0">
                  <a:solidFill>
                    <a:schemeClr val="accent1"/>
                  </a:solidFill>
                  <a:latin typeface="+mj-lt"/>
                  <a:ea typeface="Helvetica Neue" charset="0"/>
                  <a:cs typeface="Helvetica Neue" charset="0"/>
                </a:rPr>
                <a:t>$20,000</a:t>
              </a:r>
            </a:p>
            <a:p>
              <a:pPr marL="0" indent="0">
                <a:spcBef>
                  <a:spcPts val="0"/>
                </a:spcBef>
                <a:buFont typeface="Arial"/>
                <a:buNone/>
              </a:pPr>
              <a:r>
                <a:rPr lang="en-US" sz="1600" dirty="0">
                  <a:solidFill>
                    <a:schemeClr val="accent2"/>
                  </a:solidFill>
                  <a:latin typeface="+mj-lt"/>
                  <a:ea typeface="Helvetica Neue" charset="0"/>
                  <a:cs typeface="Helvetica Neue" charset="0"/>
                </a:rPr>
                <a:t>Interest rate: </a:t>
              </a:r>
              <a:r>
                <a:rPr lang="en-US" sz="1600" b="1" dirty="0">
                  <a:solidFill>
                    <a:schemeClr val="accent1"/>
                  </a:solidFill>
                  <a:latin typeface="+mj-lt"/>
                  <a:ea typeface="Helvetica Neue" charset="0"/>
                  <a:cs typeface="Helvetica Neue" charset="0"/>
                </a:rPr>
                <a:t>4.5% </a:t>
              </a:r>
            </a:p>
            <a:p>
              <a:pPr marL="0" indent="0">
                <a:spcBef>
                  <a:spcPts val="0"/>
                </a:spcBef>
                <a:buFont typeface="Arial"/>
                <a:buNone/>
              </a:pPr>
              <a:endParaRPr lang="en-US" sz="800" dirty="0">
                <a:solidFill>
                  <a:schemeClr val="accent2"/>
                </a:solidFill>
                <a:latin typeface="+mj-lt"/>
                <a:ea typeface="Helvetica Neue" charset="0"/>
                <a:cs typeface="Helvetica Neue" charset="0"/>
              </a:endParaRP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1600" dirty="0">
                  <a:solidFill>
                    <a:schemeClr val="accent2"/>
                  </a:solidFill>
                  <a:latin typeface="+mj-lt"/>
                  <a:ea typeface="Helvetica Neue" charset="0"/>
                  <a:cs typeface="Helvetica Neue" charset="0"/>
                </a:rPr>
                <a:t>At the end of the first year, she will have paid </a:t>
              </a:r>
              <a:r>
                <a:rPr lang="en-US" sz="1600" b="1" dirty="0">
                  <a:solidFill>
                    <a:schemeClr val="accent1"/>
                  </a:solidFill>
                  <a:latin typeface="+mj-lt"/>
                  <a:ea typeface="Helvetica Neue" charset="0"/>
                  <a:cs typeface="Helvetica Neue" charset="0"/>
                </a:rPr>
                <a:t>$2,700 </a:t>
              </a:r>
              <a:r>
                <a:rPr lang="en-US" sz="1600" dirty="0">
                  <a:solidFill>
                    <a:schemeClr val="accent2"/>
                  </a:solidFill>
                  <a:latin typeface="+mj-lt"/>
                  <a:ea typeface="Helvetica Neue" charset="0"/>
                  <a:cs typeface="Helvetica Neue" charset="0"/>
                </a:rPr>
                <a:t>in interest.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98014" y="3325754"/>
              <a:ext cx="1231106" cy="30437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800" b="1" dirty="0">
                  <a:solidFill>
                    <a:schemeClr val="tx2"/>
                  </a:solidFill>
                  <a:latin typeface="+mj-lt"/>
                  <a:ea typeface="Helvetica Neue" charset="0"/>
                  <a:cs typeface="Helvetica Neue" charset="0"/>
                </a:rPr>
                <a:t>Scenario B: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 flipH="1">
              <a:off x="398014" y="3664854"/>
              <a:ext cx="3721810" cy="0"/>
            </a:xfrm>
            <a:prstGeom prst="line">
              <a:avLst/>
            </a:prstGeom>
            <a:ln w="1905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76381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nut 7"/>
          <p:cNvSpPr/>
          <p:nvPr/>
        </p:nvSpPr>
        <p:spPr>
          <a:xfrm>
            <a:off x="3006860" y="2009530"/>
            <a:ext cx="3130280" cy="3130278"/>
          </a:xfrm>
          <a:prstGeom prst="donut">
            <a:avLst>
              <a:gd name="adj" fmla="val 7772"/>
            </a:avLst>
          </a:prstGeom>
          <a:solidFill>
            <a:schemeClr val="accent2">
              <a:alpha val="70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accent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Home-Buying Costs: Miscellaneous Costs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00" b="0" i="0" u="none" strike="noStrike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2CBD39E-0B38-4011-8FE1-FC42145A9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6536" y="2439205"/>
            <a:ext cx="2270928" cy="2270928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225521" y="2228193"/>
            <a:ext cx="2692958" cy="2692952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5516545" y="2004764"/>
            <a:ext cx="3064747" cy="3139810"/>
            <a:chOff x="5516545" y="1964572"/>
            <a:chExt cx="3064747" cy="3139810"/>
          </a:xfrm>
        </p:grpSpPr>
        <p:grpSp>
          <p:nvGrpSpPr>
            <p:cNvPr id="11" name="Group 10"/>
            <p:cNvGrpSpPr/>
            <p:nvPr/>
          </p:nvGrpSpPr>
          <p:grpSpPr>
            <a:xfrm>
              <a:off x="6564830" y="1964572"/>
              <a:ext cx="2016462" cy="632928"/>
              <a:chOff x="6564830" y="1734071"/>
              <a:chExt cx="2016462" cy="632928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640918" y="1734071"/>
                <a:ext cx="1940374" cy="632925"/>
              </a:xfrm>
              <a:prstGeom prst="rect">
                <a:avLst/>
              </a:prstGeom>
              <a:solidFill>
                <a:schemeClr val="accent2">
                  <a:alpha val="7059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000" dirty="0">
                    <a:solidFill>
                      <a:schemeClr val="accent2"/>
                    </a:solidFill>
                  </a:rPr>
                  <a:t>Earnest money 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 rot="5400000">
                <a:off x="6286411" y="2012492"/>
                <a:ext cx="632926" cy="760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564830" y="3218013"/>
              <a:ext cx="2016462" cy="632928"/>
              <a:chOff x="6564830" y="1734071"/>
              <a:chExt cx="2016462" cy="632928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6640918" y="1734071"/>
                <a:ext cx="1940374" cy="632925"/>
              </a:xfrm>
              <a:prstGeom prst="rect">
                <a:avLst/>
              </a:prstGeom>
              <a:solidFill>
                <a:schemeClr val="accent2">
                  <a:alpha val="7059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000" dirty="0">
                    <a:solidFill>
                      <a:schemeClr val="accent2"/>
                    </a:solidFill>
                  </a:rPr>
                  <a:t>Repair costs 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 rot="5400000">
                <a:off x="6286411" y="2012492"/>
                <a:ext cx="632926" cy="760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6564830" y="4471454"/>
              <a:ext cx="2016462" cy="632928"/>
              <a:chOff x="6564830" y="1734071"/>
              <a:chExt cx="2016462" cy="632928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6640918" y="1734071"/>
                <a:ext cx="1940374" cy="632925"/>
              </a:xfrm>
              <a:prstGeom prst="rect">
                <a:avLst/>
              </a:prstGeom>
              <a:solidFill>
                <a:schemeClr val="accent2">
                  <a:alpha val="7059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000" dirty="0">
                    <a:solidFill>
                      <a:schemeClr val="accent2"/>
                    </a:solidFill>
                  </a:rPr>
                  <a:t>Ongoing costs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 rot="5400000">
                <a:off x="6286411" y="2012492"/>
                <a:ext cx="632926" cy="760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0" name="Straight Connector 19"/>
            <p:cNvCxnSpPr>
              <a:stCxn id="6" idx="6"/>
              <a:endCxn id="14" idx="2"/>
            </p:cNvCxnSpPr>
            <p:nvPr/>
          </p:nvCxnSpPr>
          <p:spPr>
            <a:xfrm>
              <a:off x="5918479" y="3524429"/>
              <a:ext cx="646351" cy="10049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Freeform 21"/>
            <p:cNvSpPr/>
            <p:nvPr/>
          </p:nvSpPr>
          <p:spPr>
            <a:xfrm>
              <a:off x="5516545" y="2280976"/>
              <a:ext cx="1045029" cy="291402"/>
            </a:xfrm>
            <a:custGeom>
              <a:avLst/>
              <a:gdLst>
                <a:gd name="connsiteX0" fmla="*/ 0 w 1045029"/>
                <a:gd name="connsiteY0" fmla="*/ 291402 h 291402"/>
                <a:gd name="connsiteX1" fmla="*/ 291402 w 1045029"/>
                <a:gd name="connsiteY1" fmla="*/ 0 h 291402"/>
                <a:gd name="connsiteX2" fmla="*/ 1045029 w 1045029"/>
                <a:gd name="connsiteY2" fmla="*/ 0 h 291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5029" h="291402">
                  <a:moveTo>
                    <a:pt x="0" y="291402"/>
                  </a:moveTo>
                  <a:lnTo>
                    <a:pt x="291402" y="0"/>
                  </a:lnTo>
                  <a:lnTo>
                    <a:pt x="1045029" y="0"/>
                  </a:lnTo>
                </a:path>
              </a:pathLst>
            </a:cu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 22"/>
            <p:cNvSpPr/>
            <p:nvPr/>
          </p:nvSpPr>
          <p:spPr>
            <a:xfrm flipV="1">
              <a:off x="5516545" y="4488144"/>
              <a:ext cx="1045029" cy="291402"/>
            </a:xfrm>
            <a:custGeom>
              <a:avLst/>
              <a:gdLst>
                <a:gd name="connsiteX0" fmla="*/ 0 w 1045029"/>
                <a:gd name="connsiteY0" fmla="*/ 291402 h 291402"/>
                <a:gd name="connsiteX1" fmla="*/ 291402 w 1045029"/>
                <a:gd name="connsiteY1" fmla="*/ 0 h 291402"/>
                <a:gd name="connsiteX2" fmla="*/ 1045029 w 1045029"/>
                <a:gd name="connsiteY2" fmla="*/ 0 h 291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5029" h="291402">
                  <a:moveTo>
                    <a:pt x="0" y="291402"/>
                  </a:moveTo>
                  <a:lnTo>
                    <a:pt x="291402" y="0"/>
                  </a:lnTo>
                  <a:lnTo>
                    <a:pt x="1045029" y="0"/>
                  </a:lnTo>
                </a:path>
              </a:pathLst>
            </a:cu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 flipH="1">
            <a:off x="552756" y="2009530"/>
            <a:ext cx="3064747" cy="3139810"/>
            <a:chOff x="5516545" y="1964572"/>
            <a:chExt cx="3064747" cy="3139810"/>
          </a:xfrm>
        </p:grpSpPr>
        <p:grpSp>
          <p:nvGrpSpPr>
            <p:cNvPr id="26" name="Group 25"/>
            <p:cNvGrpSpPr/>
            <p:nvPr/>
          </p:nvGrpSpPr>
          <p:grpSpPr>
            <a:xfrm>
              <a:off x="6564830" y="1964572"/>
              <a:ext cx="2016462" cy="632928"/>
              <a:chOff x="6564830" y="1734071"/>
              <a:chExt cx="2016462" cy="632928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6640918" y="1734071"/>
                <a:ext cx="1940374" cy="632925"/>
              </a:xfrm>
              <a:prstGeom prst="rect">
                <a:avLst/>
              </a:prstGeom>
              <a:solidFill>
                <a:schemeClr val="accent2">
                  <a:alpha val="7059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sz="2000" dirty="0">
                    <a:solidFill>
                      <a:schemeClr val="accent2"/>
                    </a:solidFill>
                  </a:rPr>
                  <a:t>Credit check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>
              <a:xfrm rot="5400000">
                <a:off x="6286411" y="2012492"/>
                <a:ext cx="632926" cy="760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6564830" y="3218013"/>
              <a:ext cx="2016462" cy="632928"/>
              <a:chOff x="6564830" y="1734071"/>
              <a:chExt cx="2016462" cy="632928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6640918" y="1734071"/>
                <a:ext cx="1940374" cy="632925"/>
              </a:xfrm>
              <a:prstGeom prst="rect">
                <a:avLst/>
              </a:prstGeom>
              <a:solidFill>
                <a:schemeClr val="accent2">
                  <a:alpha val="7059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sz="2000" dirty="0">
                    <a:solidFill>
                      <a:schemeClr val="accent2"/>
                    </a:solidFill>
                  </a:rPr>
                  <a:t>Inspection costs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 rot="5400000">
                <a:off x="6286411" y="2012492"/>
                <a:ext cx="632926" cy="760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6564830" y="4471454"/>
              <a:ext cx="2016462" cy="632928"/>
              <a:chOff x="6564830" y="1734071"/>
              <a:chExt cx="2016462" cy="632928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6640918" y="1734071"/>
                <a:ext cx="1940374" cy="632925"/>
              </a:xfrm>
              <a:prstGeom prst="rect">
                <a:avLst/>
              </a:prstGeom>
              <a:solidFill>
                <a:schemeClr val="accent2">
                  <a:alpha val="7059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sz="2000" dirty="0">
                    <a:solidFill>
                      <a:schemeClr val="accent2"/>
                    </a:solidFill>
                  </a:rPr>
                  <a:t>Appraisal costs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 rot="5400000">
                <a:off x="6286411" y="2012492"/>
                <a:ext cx="632926" cy="760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cxnSp>
          <p:nvCxnSpPr>
            <p:cNvPr id="29" name="Straight Connector 28"/>
            <p:cNvCxnSpPr>
              <a:endCxn id="35" idx="2"/>
            </p:cNvCxnSpPr>
            <p:nvPr/>
          </p:nvCxnSpPr>
          <p:spPr>
            <a:xfrm>
              <a:off x="5918479" y="3534477"/>
              <a:ext cx="646351" cy="1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5516545" y="2280976"/>
              <a:ext cx="1045029" cy="291402"/>
            </a:xfrm>
            <a:custGeom>
              <a:avLst/>
              <a:gdLst>
                <a:gd name="connsiteX0" fmla="*/ 0 w 1045029"/>
                <a:gd name="connsiteY0" fmla="*/ 291402 h 291402"/>
                <a:gd name="connsiteX1" fmla="*/ 291402 w 1045029"/>
                <a:gd name="connsiteY1" fmla="*/ 0 h 291402"/>
                <a:gd name="connsiteX2" fmla="*/ 1045029 w 1045029"/>
                <a:gd name="connsiteY2" fmla="*/ 0 h 291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5029" h="291402">
                  <a:moveTo>
                    <a:pt x="0" y="291402"/>
                  </a:moveTo>
                  <a:lnTo>
                    <a:pt x="291402" y="0"/>
                  </a:lnTo>
                  <a:lnTo>
                    <a:pt x="1045029" y="0"/>
                  </a:lnTo>
                </a:path>
              </a:pathLst>
            </a:cu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 flipV="1">
              <a:off x="5516545" y="4488144"/>
              <a:ext cx="1045029" cy="291402"/>
            </a:xfrm>
            <a:custGeom>
              <a:avLst/>
              <a:gdLst>
                <a:gd name="connsiteX0" fmla="*/ 0 w 1045029"/>
                <a:gd name="connsiteY0" fmla="*/ 291402 h 291402"/>
                <a:gd name="connsiteX1" fmla="*/ 291402 w 1045029"/>
                <a:gd name="connsiteY1" fmla="*/ 0 h 291402"/>
                <a:gd name="connsiteX2" fmla="*/ 1045029 w 1045029"/>
                <a:gd name="connsiteY2" fmla="*/ 0 h 291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5029" h="291402">
                  <a:moveTo>
                    <a:pt x="0" y="291402"/>
                  </a:moveTo>
                  <a:lnTo>
                    <a:pt x="291402" y="0"/>
                  </a:lnTo>
                  <a:lnTo>
                    <a:pt x="1045029" y="0"/>
                  </a:lnTo>
                </a:path>
              </a:pathLst>
            </a:cu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63774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76472"/>
            <a:ext cx="8229600" cy="430887"/>
          </a:xfrm>
        </p:spPr>
        <p:txBody>
          <a:bodyPr/>
          <a:lstStyle/>
          <a:p>
            <a:r>
              <a:rPr lang="en-US"/>
              <a:t>Home-Buying Costs: Closing Costs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00" b="0" i="0" u="none" strike="noStrike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153"/>
          <p:cNvSpPr txBox="1">
            <a:spLocks/>
          </p:cNvSpPr>
          <p:nvPr/>
        </p:nvSpPr>
        <p:spPr>
          <a:xfrm>
            <a:off x="457199" y="1371045"/>
            <a:ext cx="4620427" cy="181775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Font typeface="Helvetica Neue"/>
              <a:buNone/>
              <a:defRPr sz="2000" b="1" i="0" u="none" strike="noStrike" cap="none">
                <a:solidFill>
                  <a:srgbClr val="26262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 rtl="0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8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588" marR="0" lvl="2" indent="-158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8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588" marR="0" lvl="3" indent="-1588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400" b="1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3175" marR="0" lvl="4" indent="-317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4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1800" dirty="0">
                <a:solidFill>
                  <a:schemeClr val="accent2"/>
                </a:solidFill>
                <a:latin typeface="+mn-lt"/>
                <a:cs typeface="Arial"/>
              </a:rPr>
              <a:t>Closing costs </a:t>
            </a:r>
            <a:r>
              <a:rPr lang="en-US" sz="1800" b="0" dirty="0">
                <a:solidFill>
                  <a:schemeClr val="accent2"/>
                </a:solidFill>
                <a:latin typeface="+mn-lt"/>
                <a:cs typeface="Arial"/>
              </a:rPr>
              <a:t>are expenses over and above the purchase price of a home. Common closing costs include—but are not limited to—the following: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800" b="0" dirty="0">
                <a:solidFill>
                  <a:schemeClr val="accent2"/>
                </a:solidFill>
                <a:latin typeface="+mn-lt"/>
                <a:cs typeface="Arial"/>
              </a:rPr>
              <a:t>Appraisal fees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800" b="0" dirty="0">
                <a:solidFill>
                  <a:schemeClr val="accent2"/>
                </a:solidFill>
                <a:latin typeface="+mn-lt"/>
                <a:cs typeface="Arial"/>
              </a:rPr>
              <a:t>Tax service provider fees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800" b="0" dirty="0">
                <a:solidFill>
                  <a:schemeClr val="accent2"/>
                </a:solidFill>
                <a:latin typeface="+mn-lt"/>
                <a:cs typeface="Arial"/>
              </a:rPr>
              <a:t>Title insurance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800" b="0" dirty="0">
                <a:solidFill>
                  <a:schemeClr val="accent2"/>
                </a:solidFill>
                <a:latin typeface="+mn-lt"/>
                <a:cs typeface="Arial"/>
              </a:rPr>
              <a:t>Government taxes 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800" b="0" dirty="0">
                <a:solidFill>
                  <a:schemeClr val="accent2"/>
                </a:solidFill>
                <a:latin typeface="+mn-lt"/>
                <a:cs typeface="Arial"/>
              </a:rPr>
              <a:t>Prepaid expenses, such as property taxes, homeowner’s insurance (if applicable), and interest until your first payment is due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340778" y="1442593"/>
            <a:ext cx="3232355" cy="3232352"/>
            <a:chOff x="4662428" y="1442593"/>
            <a:chExt cx="3780081" cy="3780078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B09F5A9B-0CCE-4A25-B574-21715C6B5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47002" y="1727167"/>
              <a:ext cx="3210932" cy="3210930"/>
            </a:xfrm>
            <a:prstGeom prst="rect">
              <a:avLst/>
            </a:prstGeom>
          </p:spPr>
        </p:pic>
        <p:grpSp>
          <p:nvGrpSpPr>
            <p:cNvPr id="11" name="Group 10"/>
            <p:cNvGrpSpPr/>
            <p:nvPr/>
          </p:nvGrpSpPr>
          <p:grpSpPr>
            <a:xfrm>
              <a:off x="4662428" y="1442593"/>
              <a:ext cx="3780081" cy="3780078"/>
              <a:chOff x="457199" y="1541125"/>
              <a:chExt cx="2866490" cy="2866490"/>
            </a:xfrm>
          </p:grpSpPr>
          <p:sp>
            <p:nvSpPr>
              <p:cNvPr id="12" name="Donut 11"/>
              <p:cNvSpPr/>
              <p:nvPr/>
            </p:nvSpPr>
            <p:spPr>
              <a:xfrm>
                <a:off x="457199" y="1541125"/>
                <a:ext cx="2866490" cy="2866490"/>
              </a:xfrm>
              <a:prstGeom prst="donut">
                <a:avLst>
                  <a:gd name="adj" fmla="val 7772"/>
                </a:avLst>
              </a:prstGeom>
              <a:solidFill>
                <a:schemeClr val="accent2">
                  <a:alpha val="7059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672997" y="1756925"/>
                <a:ext cx="2434894" cy="2434890"/>
              </a:xfrm>
              <a:prstGeom prst="ellipse">
                <a:avLst/>
              </a:prstGeom>
              <a:noFill/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8" name="Rectangle 17"/>
          <p:cNvSpPr/>
          <p:nvPr/>
        </p:nvSpPr>
        <p:spPr>
          <a:xfrm>
            <a:off x="0" y="5084466"/>
            <a:ext cx="9144000" cy="7938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1C8D039-14A6-834B-9A2E-697FBA663C25}"/>
              </a:ext>
            </a:extLst>
          </p:cNvPr>
          <p:cNvSpPr/>
          <p:nvPr/>
        </p:nvSpPr>
        <p:spPr>
          <a:xfrm>
            <a:off x="291402" y="5273627"/>
            <a:ext cx="8561196" cy="41549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2100" i="1" dirty="0">
                <a:solidFill>
                  <a:schemeClr val="bg1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Total amount of closing costs may be between 2% and 5% of the purchase price.</a:t>
            </a:r>
          </a:p>
        </p:txBody>
      </p:sp>
    </p:spTree>
    <p:extLst>
      <p:ext uri="{BB962C8B-B14F-4D97-AF65-F5344CB8AC3E}">
        <p14:creationId xmlns:p14="http://schemas.microsoft.com/office/powerpoint/2010/main" val="149540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0C9E113-04CA-439A-B4A5-5510F074B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339" y="2207477"/>
            <a:ext cx="2709578" cy="27095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Private Mortgage Insurance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00" b="0" i="0" u="none" strike="noStrike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14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57199" y="1967336"/>
            <a:ext cx="3189860" cy="3189858"/>
            <a:chOff x="457199" y="1541125"/>
            <a:chExt cx="2866490" cy="2866490"/>
          </a:xfrm>
        </p:grpSpPr>
        <p:sp>
          <p:nvSpPr>
            <p:cNvPr id="10" name="Donut 9"/>
            <p:cNvSpPr/>
            <p:nvPr/>
          </p:nvSpPr>
          <p:spPr>
            <a:xfrm>
              <a:off x="457199" y="1541125"/>
              <a:ext cx="2866490" cy="2866490"/>
            </a:xfrm>
            <a:prstGeom prst="donut">
              <a:avLst>
                <a:gd name="adj" fmla="val 7772"/>
              </a:avLst>
            </a:prstGeom>
            <a:solidFill>
              <a:schemeClr val="accent2">
                <a:alpha val="7059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2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72997" y="1756925"/>
              <a:ext cx="2434894" cy="2434890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222399" y="2027849"/>
            <a:ext cx="4464399" cy="1303218"/>
            <a:chOff x="4222399" y="1460080"/>
            <a:chExt cx="4464399" cy="1303218"/>
          </a:xfrm>
        </p:grpSpPr>
        <p:sp>
          <p:nvSpPr>
            <p:cNvPr id="12" name="Shape 162"/>
            <p:cNvSpPr txBox="1">
              <a:spLocks/>
            </p:cNvSpPr>
            <p:nvPr/>
          </p:nvSpPr>
          <p:spPr>
            <a:xfrm>
              <a:off x="4335413" y="1460080"/>
              <a:ext cx="4351385" cy="1303218"/>
            </a:xfrm>
            <a:prstGeom prst="rect">
              <a:avLst/>
            </a:prstGeom>
          </p:spPr>
          <p:txBody>
            <a:bodyPr anchor="t"/>
            <a:lstStyle>
              <a:lvl1pPr marL="174625" indent="-174625" algn="l" defTabSz="914400" rtl="0" eaLnBrk="1" latinLnBrk="0" hangingPunct="1">
                <a:spcBef>
                  <a:spcPts val="18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574675" indent="-231775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917575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25095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60655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000" b="1" dirty="0">
                  <a:solidFill>
                    <a:schemeClr val="accent2"/>
                  </a:solidFill>
                </a:rPr>
                <a:t>What is it?</a:t>
              </a:r>
              <a:br>
                <a:rPr lang="en-US" sz="2000" b="1" dirty="0">
                  <a:solidFill>
                    <a:schemeClr val="accent2"/>
                  </a:solidFill>
                </a:rPr>
              </a:br>
              <a:r>
                <a:rPr lang="en-US" sz="2000" dirty="0">
                  <a:solidFill>
                    <a:schemeClr val="accent2"/>
                  </a:solidFill>
                </a:rPr>
                <a:t>Insurance that guarantees the lender will be paid the amount of the remaining mortgage if the buyer defaults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4222399" y="1583190"/>
              <a:ext cx="0" cy="109972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4222399" y="3759448"/>
            <a:ext cx="4464399" cy="1307453"/>
            <a:chOff x="4222399" y="3314789"/>
            <a:chExt cx="4464399" cy="1307453"/>
          </a:xfrm>
        </p:grpSpPr>
        <p:sp>
          <p:nvSpPr>
            <p:cNvPr id="14" name="Shape 162"/>
            <p:cNvSpPr txBox="1">
              <a:spLocks/>
            </p:cNvSpPr>
            <p:nvPr/>
          </p:nvSpPr>
          <p:spPr>
            <a:xfrm>
              <a:off x="4335413" y="3314789"/>
              <a:ext cx="4351385" cy="1307453"/>
            </a:xfrm>
            <a:prstGeom prst="rect">
              <a:avLst/>
            </a:prstGeom>
          </p:spPr>
          <p:txBody>
            <a:bodyPr anchor="t"/>
            <a:lstStyle>
              <a:lvl1pPr marL="174625" indent="-174625" algn="l" defTabSz="914400" rtl="0" eaLnBrk="1" latinLnBrk="0" hangingPunct="1">
                <a:spcBef>
                  <a:spcPts val="18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574675" indent="-231775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917575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25095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60655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»"/>
                <a:defRPr sz="1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000" b="1" dirty="0">
                  <a:solidFill>
                    <a:schemeClr val="accent2"/>
                  </a:solidFill>
                </a:rPr>
                <a:t>Who needs it?</a:t>
              </a:r>
              <a:br>
                <a:rPr lang="en-US" sz="2000" b="1" dirty="0">
                  <a:solidFill>
                    <a:schemeClr val="accent2"/>
                  </a:solidFill>
                </a:rPr>
              </a:br>
              <a:r>
                <a:rPr lang="en-US" sz="2000" dirty="0">
                  <a:solidFill>
                    <a:schemeClr val="accent2"/>
                  </a:solidFill>
                </a:rPr>
                <a:t>Anyone who can’t make a down payment equal to at least 20% of the purchase price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222399" y="3415396"/>
              <a:ext cx="0" cy="109972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9789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+mn-lt"/>
                <a:ea typeface="ＭＳ 明朝"/>
              </a:rPr>
              <a:t>Types of Loans</a:t>
            </a:r>
            <a:endParaRPr lang="en-US" dirty="0">
              <a:latin typeface="+mn-lt"/>
            </a:endParaRPr>
          </a:p>
        </p:txBody>
      </p:sp>
      <p:sp>
        <p:nvSpPr>
          <p:cNvPr id="7" name="Shape 153"/>
          <p:cNvSpPr txBox="1">
            <a:spLocks/>
          </p:cNvSpPr>
          <p:nvPr/>
        </p:nvSpPr>
        <p:spPr>
          <a:xfrm>
            <a:off x="457201" y="1239060"/>
            <a:ext cx="4446396" cy="181775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Font typeface="Helvetica Neue"/>
              <a:buNone/>
              <a:defRPr sz="2000" b="1" i="0" u="none" strike="noStrike" cap="none">
                <a:solidFill>
                  <a:srgbClr val="26262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 rtl="0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8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588" marR="0" lvl="2" indent="-158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8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588" marR="0" lvl="3" indent="-1588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400" b="1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3175" marR="0" lvl="4" indent="-317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4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solidFill>
                  <a:schemeClr val="accent2"/>
                </a:solidFill>
                <a:latin typeface="+mn-lt"/>
                <a:cs typeface="Arial"/>
              </a:rPr>
              <a:t>Conventional loans </a:t>
            </a:r>
            <a:r>
              <a:rPr lang="en-US" sz="1400" b="0" dirty="0">
                <a:solidFill>
                  <a:schemeClr val="accent2"/>
                </a:solidFill>
                <a:latin typeface="+mn-lt"/>
                <a:cs typeface="Arial"/>
              </a:rPr>
              <a:t>are mortgage loans provided to people who meet certain criteria, including income level, DTI percentage, and credit score. These loans are provided by the following organizations: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400" b="0" dirty="0">
                <a:solidFill>
                  <a:schemeClr val="accent2"/>
                </a:solidFill>
                <a:latin typeface="+mn-lt"/>
                <a:cs typeface="Arial"/>
              </a:rPr>
              <a:t>Financial institutions 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400" b="0" dirty="0">
                <a:solidFill>
                  <a:schemeClr val="accent2"/>
                </a:solidFill>
                <a:latin typeface="+mn-lt"/>
                <a:cs typeface="Arial"/>
              </a:rPr>
              <a:t>Credit unions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400" b="0" dirty="0">
                <a:solidFill>
                  <a:schemeClr val="accent2"/>
                </a:solidFill>
                <a:latin typeface="+mn-lt"/>
                <a:cs typeface="Arial"/>
              </a:rPr>
              <a:t>Mortgage companies 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400" b="0" dirty="0">
                <a:solidFill>
                  <a:schemeClr val="accent2"/>
                </a:solidFill>
                <a:latin typeface="+mn-lt"/>
                <a:cs typeface="Arial"/>
              </a:rPr>
              <a:t>Fannie Mae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400" b="0" dirty="0">
                <a:solidFill>
                  <a:schemeClr val="accent2"/>
                </a:solidFill>
                <a:latin typeface="+mn-lt"/>
                <a:cs typeface="Arial"/>
              </a:rPr>
              <a:t>Freddie Mac </a:t>
            </a:r>
          </a:p>
        </p:txBody>
      </p:sp>
      <p:sp>
        <p:nvSpPr>
          <p:cNvPr id="8" name="Shape 153"/>
          <p:cNvSpPr txBox="1">
            <a:spLocks/>
          </p:cNvSpPr>
          <p:nvPr/>
        </p:nvSpPr>
        <p:spPr>
          <a:xfrm>
            <a:off x="457199" y="3806468"/>
            <a:ext cx="8229600" cy="181775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Font typeface="Helvetica Neue"/>
              <a:buNone/>
              <a:defRPr sz="2000" b="1" i="0" u="none" strike="noStrike" cap="none">
                <a:solidFill>
                  <a:srgbClr val="26262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 rtl="0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8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588" marR="0" lvl="2" indent="-158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8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588" marR="0" lvl="3" indent="-1588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400" b="1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3175" marR="0" lvl="4" indent="-317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4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solidFill>
                  <a:schemeClr val="accent2"/>
                </a:solidFill>
                <a:latin typeface="+mn-lt"/>
                <a:cs typeface="Arial"/>
              </a:rPr>
              <a:t>Nonconventional loans </a:t>
            </a:r>
            <a:r>
              <a:rPr lang="en-US" sz="1400" b="0" dirty="0">
                <a:solidFill>
                  <a:schemeClr val="accent2"/>
                </a:solidFill>
                <a:latin typeface="+mn-lt"/>
                <a:cs typeface="Arial"/>
              </a:rPr>
              <a:t>are government loans available to buyers who may not have good credit or a large enough down payment. These loans are provided by the following organizations: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400" b="0" dirty="0">
                <a:solidFill>
                  <a:schemeClr val="accent1"/>
                </a:solidFill>
                <a:latin typeface="+mn-lt"/>
                <a:cs typeface="Arial"/>
              </a:rPr>
              <a:t>Federal Housing Administration (FHA): </a:t>
            </a:r>
            <a:r>
              <a:rPr lang="en-US" sz="1400" b="0" dirty="0">
                <a:solidFill>
                  <a:schemeClr val="accent2"/>
                </a:solidFill>
                <a:latin typeface="+mn-lt"/>
                <a:cs typeface="Arial"/>
              </a:rPr>
              <a:t>The FHA can help insure your loan so you’re able to get a better deal through a private lender (such as a bank or mortgage company).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400" b="0" dirty="0">
                <a:solidFill>
                  <a:schemeClr val="accent1"/>
                </a:solidFill>
                <a:latin typeface="+mn-lt"/>
                <a:cs typeface="Arial"/>
              </a:rPr>
              <a:t>Veterans Administration (VA): </a:t>
            </a:r>
            <a:r>
              <a:rPr lang="en-US" sz="1400" b="0" dirty="0">
                <a:solidFill>
                  <a:schemeClr val="accent2"/>
                </a:solidFill>
                <a:latin typeface="+mn-lt"/>
                <a:cs typeface="Arial"/>
              </a:rPr>
              <a:t>For eligible veterans, service members, and surviving spouses, the VA can guarantee a portion of a loan from a private lender. 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400" b="0" dirty="0">
                <a:solidFill>
                  <a:schemeClr val="accent1"/>
                </a:solidFill>
                <a:latin typeface="+mn-lt"/>
                <a:cs typeface="Arial"/>
              </a:rPr>
              <a:t>USDA Rural Development Services: </a:t>
            </a:r>
            <a:r>
              <a:rPr lang="en-US" sz="1400" b="0" dirty="0">
                <a:solidFill>
                  <a:schemeClr val="accent2"/>
                </a:solidFill>
                <a:latin typeface="+mn-lt"/>
                <a:cs typeface="Arial"/>
              </a:rPr>
              <a:t>For those looking to buy a home in a rural area, the USDA offers several types of loan assistance for direct loans and guaranteed loan programs. USDA assistance programs typically are targeted to low- and moderate-income individuals.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668100" y="415474"/>
            <a:ext cx="3013528" cy="3013526"/>
            <a:chOff x="5898530" y="415474"/>
            <a:chExt cx="2823290" cy="2823288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B3DE5A38-9798-430F-B462-B2C57D0056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11076" y="628020"/>
              <a:ext cx="2398198" cy="2398196"/>
            </a:xfrm>
            <a:prstGeom prst="rect">
              <a:avLst/>
            </a:prstGeom>
          </p:spPr>
        </p:pic>
        <p:grpSp>
          <p:nvGrpSpPr>
            <p:cNvPr id="10" name="Group 9"/>
            <p:cNvGrpSpPr/>
            <p:nvPr/>
          </p:nvGrpSpPr>
          <p:grpSpPr>
            <a:xfrm>
              <a:off x="5898530" y="415474"/>
              <a:ext cx="2823290" cy="2823288"/>
              <a:chOff x="457199" y="1541125"/>
              <a:chExt cx="2866490" cy="2866490"/>
            </a:xfrm>
          </p:grpSpPr>
          <p:sp>
            <p:nvSpPr>
              <p:cNvPr id="11" name="Donut 10"/>
              <p:cNvSpPr/>
              <p:nvPr/>
            </p:nvSpPr>
            <p:spPr>
              <a:xfrm>
                <a:off x="457199" y="1541125"/>
                <a:ext cx="2866490" cy="2866490"/>
              </a:xfrm>
              <a:prstGeom prst="donut">
                <a:avLst>
                  <a:gd name="adj" fmla="val 7772"/>
                </a:avLst>
              </a:prstGeom>
              <a:solidFill>
                <a:schemeClr val="accent2">
                  <a:alpha val="7059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672997" y="1756925"/>
                <a:ext cx="2434894" cy="2434890"/>
              </a:xfrm>
              <a:prstGeom prst="ellipse">
                <a:avLst/>
              </a:prstGeom>
              <a:noFill/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7074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Free Resources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The Truth in Lending Act </a:t>
            </a:r>
            <a:r>
              <a:rPr lang="en-US" dirty="0"/>
              <a:t>requires that buyers be given </a:t>
            </a:r>
            <a:br>
              <a:rPr lang="en-US" dirty="0"/>
            </a:br>
            <a:r>
              <a:rPr lang="en-US" dirty="0"/>
              <a:t>information about the key features, costs, and risks of their </a:t>
            </a:r>
            <a:br>
              <a:rPr lang="en-US" dirty="0"/>
            </a:br>
            <a:r>
              <a:rPr lang="en-US" dirty="0"/>
              <a:t>mortgages (including Loan Estimates and Closing Disclosures).</a:t>
            </a:r>
          </a:p>
          <a:p>
            <a:r>
              <a:rPr lang="en-US" b="1" dirty="0"/>
              <a:t>The Consumer Financial Protection Bureau </a:t>
            </a:r>
            <a:r>
              <a:rPr lang="en-US" dirty="0"/>
              <a:t>(</a:t>
            </a:r>
            <a:r>
              <a:rPr lang="en-US" dirty="0">
                <a:solidFill>
                  <a:schemeClr val="accent1"/>
                </a:solidFill>
              </a:rPr>
              <a:t>www.consumerfinance.gov/owning-a-home/</a:t>
            </a:r>
            <a:r>
              <a:rPr lang="en-US" dirty="0"/>
              <a:t>) provides protections </a:t>
            </a:r>
            <a:br>
              <a:rPr lang="en-US" dirty="0"/>
            </a:br>
            <a:r>
              <a:rPr lang="en-US" dirty="0"/>
              <a:t>and resources for buyers when financing a home. </a:t>
            </a:r>
          </a:p>
          <a:p>
            <a:r>
              <a:rPr lang="en-US" b="1" dirty="0"/>
              <a:t>The U.S. Department of Housing and Urban Development </a:t>
            </a:r>
            <a:r>
              <a:rPr lang="en-US" dirty="0"/>
              <a:t>website (</a:t>
            </a:r>
            <a:r>
              <a:rPr lang="en-US" dirty="0">
                <a:solidFill>
                  <a:schemeClr val="accent1"/>
                </a:solidFill>
              </a:rPr>
              <a:t>https://www.hud.gov/topics/buying_a_home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has many helpful resources, including the following:</a:t>
            </a:r>
          </a:p>
          <a:p>
            <a:pPr lvl="1"/>
            <a:r>
              <a:rPr lang="en-US" dirty="0"/>
              <a:t>Fair Housing: Equal Opportunity for All</a:t>
            </a:r>
          </a:p>
          <a:p>
            <a:pPr lvl="1"/>
            <a:r>
              <a:rPr lang="en-US" dirty="0"/>
              <a:t>Information about borrowers’ rights</a:t>
            </a:r>
          </a:p>
          <a:p>
            <a:pPr lvl="1"/>
            <a:r>
              <a:rPr lang="en-US" dirty="0"/>
              <a:t>Home-buying programs</a:t>
            </a:r>
          </a:p>
          <a:p>
            <a:r>
              <a:rPr lang="en-US" b="1" dirty="0"/>
              <a:t>The USA.gov Finding a Home</a:t>
            </a:r>
            <a:r>
              <a:rPr lang="en-US" dirty="0"/>
              <a:t> site can be found at 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https://www.usa.gov/finding-home</a:t>
            </a:r>
            <a:r>
              <a:rPr lang="en-US" dirty="0"/>
              <a:t>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CF62437-93A2-4FC6-BE47-E5FADA7814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5612" y="663348"/>
            <a:ext cx="1652019" cy="1652019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6631910" y="479648"/>
            <a:ext cx="2019425" cy="201942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571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14363" y="2313326"/>
            <a:ext cx="3343275" cy="3343275"/>
          </a:xfrm>
          <a:prstGeom prst="ellipse">
            <a:avLst/>
          </a:prstGeom>
          <a:solidFill>
            <a:srgbClr val="FFFFFF">
              <a:alpha val="1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Shape 135"/>
          <p:cNvSpPr txBox="1">
            <a:spLocks noGrp="1"/>
          </p:cNvSpPr>
          <p:nvPr>
            <p:ph type="title" idx="4294967295"/>
          </p:nvPr>
        </p:nvSpPr>
        <p:spPr>
          <a:xfrm>
            <a:off x="447675" y="979488"/>
            <a:ext cx="3676650" cy="790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>
              <a:lnSpc>
                <a:spcPct val="80000"/>
              </a:lnSpc>
              <a:buSzPct val="25000"/>
            </a:pPr>
            <a:r>
              <a:rPr lang="en-US" sz="5400" b="0" dirty="0">
                <a:solidFill>
                  <a:schemeClr val="bg1"/>
                </a:solidFill>
              </a:rPr>
              <a:t>Summary</a:t>
            </a:r>
            <a:endParaRPr lang="en-US" sz="5400" b="0" i="0" u="none" strike="noStrike" cap="none" dirty="0">
              <a:solidFill>
                <a:schemeClr val="bg1"/>
              </a:solidFill>
              <a:sym typeface="Helvetica Neue"/>
            </a:endParaRPr>
          </a:p>
        </p:txBody>
      </p:sp>
      <p:sp>
        <p:nvSpPr>
          <p:cNvPr id="136" name="Shape 136"/>
          <p:cNvSpPr txBox="1">
            <a:spLocks noGrp="1"/>
          </p:cNvSpPr>
          <p:nvPr>
            <p:ph type="body" idx="4294967295"/>
          </p:nvPr>
        </p:nvSpPr>
        <p:spPr>
          <a:xfrm>
            <a:off x="4960458" y="1789623"/>
            <a:ext cx="3726342" cy="32025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  <a:buFont typeface="+mj-lt"/>
              <a:buAutoNum type="arabicParenR"/>
            </a:pPr>
            <a:r>
              <a:rPr lang="en-US" dirty="0">
                <a:cs typeface="Arial"/>
              </a:rPr>
              <a:t>It is important to understand your personal financial readiness before considering home ownership. 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  <a:buFont typeface="+mj-lt"/>
              <a:buAutoNum type="arabicParenR"/>
            </a:pPr>
            <a:r>
              <a:rPr lang="en-US" dirty="0">
                <a:cs typeface="Arial"/>
              </a:rPr>
              <a:t>Be sure to understand your personal credit and your debt to income ratio when considering home ownership. 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  <a:buFont typeface="+mj-lt"/>
              <a:buAutoNum type="arabicParenR"/>
            </a:pPr>
            <a:r>
              <a:rPr lang="en-US" dirty="0">
                <a:cs typeface="Arial"/>
              </a:rPr>
              <a:t>You must thoroughly review all the associated costs with home ownership before beginning the process of purchasing a home.</a:t>
            </a:r>
          </a:p>
        </p:txBody>
      </p:sp>
      <p:sp>
        <p:nvSpPr>
          <p:cNvPr id="5" name="Rectangle 4"/>
          <p:cNvSpPr/>
          <p:nvPr/>
        </p:nvSpPr>
        <p:spPr>
          <a:xfrm>
            <a:off x="4960457" y="897033"/>
            <a:ext cx="3583469" cy="523220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lvl="0">
              <a:spcBef>
                <a:spcPts val="400"/>
              </a:spcBef>
              <a:spcAft>
                <a:spcPts val="600"/>
              </a:spcAft>
              <a:buClr>
                <a:srgbClr val="262626"/>
              </a:buClr>
            </a:pPr>
            <a:r>
              <a:rPr lang="en-US" sz="2800" dirty="0">
                <a:solidFill>
                  <a:schemeClr val="accent2"/>
                </a:solidFill>
                <a:latin typeface="+mn-lt"/>
                <a:sym typeface="Helvetica Neue"/>
              </a:rPr>
              <a:t>Remember...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830384" y="1904823"/>
            <a:ext cx="911232" cy="57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067300" y="1471623"/>
            <a:ext cx="4076700" cy="0"/>
          </a:xfrm>
          <a:prstGeom prst="line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771525" y="2470488"/>
            <a:ext cx="3028950" cy="30289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Shape 18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9029" y="2722463"/>
            <a:ext cx="2673942" cy="26449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8223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hape 135"/>
          <p:cNvSpPr txBox="1">
            <a:spLocks/>
          </p:cNvSpPr>
          <p:nvPr/>
        </p:nvSpPr>
        <p:spPr>
          <a:xfrm>
            <a:off x="447675" y="759715"/>
            <a:ext cx="3676651" cy="1360487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buSzPct val="25000"/>
            </a:pPr>
            <a:r>
              <a:rPr lang="en-US" sz="5400" b="0" dirty="0">
                <a:solidFill>
                  <a:schemeClr val="bg1"/>
                </a:solidFill>
              </a:rPr>
              <a:t>Workshop</a:t>
            </a:r>
            <a:br>
              <a:rPr lang="en-US" sz="5400" b="0" dirty="0">
                <a:solidFill>
                  <a:schemeClr val="bg1"/>
                </a:solidFill>
              </a:rPr>
            </a:br>
            <a:r>
              <a:rPr lang="en-US" sz="5400" b="0" dirty="0">
                <a:solidFill>
                  <a:schemeClr val="bg1"/>
                </a:solidFill>
              </a:rPr>
              <a:t>Goals</a:t>
            </a:r>
            <a:endParaRPr lang="en-US" sz="5400" b="0" dirty="0">
              <a:solidFill>
                <a:schemeClr val="bg1"/>
              </a:solidFill>
              <a:sym typeface="Helvetica Neue"/>
            </a:endParaRPr>
          </a:p>
        </p:txBody>
      </p:sp>
      <p:sp>
        <p:nvSpPr>
          <p:cNvPr id="6" name="Shape 136"/>
          <p:cNvSpPr txBox="1">
            <a:spLocks/>
          </p:cNvSpPr>
          <p:nvPr/>
        </p:nvSpPr>
        <p:spPr>
          <a:xfrm>
            <a:off x="4950932" y="1930409"/>
            <a:ext cx="3264708" cy="360045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>
            <a:lvl1pPr marL="174625" indent="-174625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4675" indent="-231775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75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5095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655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+mj-lt"/>
              <a:buAutoNum type="arabicParenR"/>
            </a:pPr>
            <a:r>
              <a:rPr lang="en-US" sz="2000" dirty="0">
                <a:solidFill>
                  <a:schemeClr val="accent2"/>
                </a:solidFill>
                <a:cs typeface="Arial"/>
              </a:rPr>
              <a:t>Review the costs and responsibilities associated with home ownership.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+mj-lt"/>
              <a:buAutoNum type="arabicParenR"/>
            </a:pPr>
            <a:r>
              <a:rPr lang="en-US" sz="2000" dirty="0">
                <a:solidFill>
                  <a:schemeClr val="accent2"/>
                </a:solidFill>
                <a:cs typeface="Arial"/>
              </a:rPr>
              <a:t>Explore the loan and repayment process.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+mj-lt"/>
              <a:buAutoNum type="arabicParenR"/>
            </a:pPr>
            <a:r>
              <a:rPr lang="en-US" sz="2000" dirty="0">
                <a:solidFill>
                  <a:schemeClr val="accent2"/>
                </a:solidFill>
                <a:cs typeface="Arial"/>
              </a:rPr>
              <a:t>Learn how to find out if you are financially ready to own a home.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60457" y="1087744"/>
            <a:ext cx="3605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400"/>
              </a:spcBef>
              <a:spcAft>
                <a:spcPts val="600"/>
              </a:spcAft>
              <a:buClr>
                <a:srgbClr val="262626"/>
              </a:buClr>
            </a:pPr>
            <a:r>
              <a:rPr lang="en-US" sz="2400" dirty="0">
                <a:solidFill>
                  <a:schemeClr val="accent2"/>
                </a:solidFill>
                <a:latin typeface="+mj-lt"/>
                <a:sym typeface="Helvetica Neue"/>
              </a:rPr>
              <a:t>In this workshop, you will...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30384" y="2376722"/>
            <a:ext cx="911232" cy="57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5067300" y="1612918"/>
            <a:ext cx="4076700" cy="0"/>
          </a:xfrm>
          <a:prstGeom prst="line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A5020921-9979-4D65-A242-6D4544B265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997" r="11997"/>
          <a:stretch/>
        </p:blipFill>
        <p:spPr>
          <a:xfrm>
            <a:off x="447674" y="2800758"/>
            <a:ext cx="3676652" cy="3287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135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nut 7"/>
          <p:cNvSpPr/>
          <p:nvPr/>
        </p:nvSpPr>
        <p:spPr>
          <a:xfrm>
            <a:off x="592317" y="1854935"/>
            <a:ext cx="3438982" cy="3438978"/>
          </a:xfrm>
          <a:prstGeom prst="donut">
            <a:avLst>
              <a:gd name="adj" fmla="val 9591"/>
            </a:avLst>
          </a:prstGeom>
          <a:solidFill>
            <a:schemeClr val="accent2">
              <a:alpha val="70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>
              <a:solidFill>
                <a:schemeClr val="accent2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9041F93-E9A3-4484-8C1D-269EDF57D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404" y="2176021"/>
            <a:ext cx="2796808" cy="279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 or Con?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324350" y="1850897"/>
            <a:ext cx="3882789" cy="595900"/>
            <a:chOff x="4572000" y="1541125"/>
            <a:chExt cx="3882789" cy="595900"/>
          </a:xfrm>
        </p:grpSpPr>
        <p:sp>
          <p:nvSpPr>
            <p:cNvPr id="10" name="Oval 9"/>
            <p:cNvSpPr/>
            <p:nvPr/>
          </p:nvSpPr>
          <p:spPr>
            <a:xfrm>
              <a:off x="4572000" y="1541125"/>
              <a:ext cx="595900" cy="5959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accent2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280522" y="1639020"/>
              <a:ext cx="3174267" cy="400110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  <a:latin typeface="+mn-lt"/>
                </a:rPr>
                <a:t>A home has long-term value.</a:t>
              </a:r>
            </a:p>
          </p:txBody>
        </p:sp>
        <p:sp>
          <p:nvSpPr>
            <p:cNvPr id="13" name="Freeform 12"/>
            <p:cNvSpPr/>
            <p:nvPr/>
          </p:nvSpPr>
          <p:spPr>
            <a:xfrm rot="16200000" flipV="1">
              <a:off x="4778185" y="1801791"/>
              <a:ext cx="204079" cy="74568"/>
            </a:xfrm>
            <a:custGeom>
              <a:avLst/>
              <a:gdLst>
                <a:gd name="connsiteX0" fmla="*/ 0 w 9153525"/>
                <a:gd name="connsiteY0" fmla="*/ 6019800 h 6019800"/>
                <a:gd name="connsiteX1" fmla="*/ 4581525 w 9153525"/>
                <a:gd name="connsiteY1" fmla="*/ 0 h 6019800"/>
                <a:gd name="connsiteX2" fmla="*/ 9153525 w 9153525"/>
                <a:gd name="connsiteY2" fmla="*/ 6019800 h 6019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53525" h="6019800">
                  <a:moveTo>
                    <a:pt x="0" y="6019800"/>
                  </a:moveTo>
                  <a:lnTo>
                    <a:pt x="4581525" y="0"/>
                  </a:lnTo>
                  <a:lnTo>
                    <a:pt x="9153525" y="6019800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324350" y="2739893"/>
            <a:ext cx="4114799" cy="707886"/>
            <a:chOff x="4572000" y="2640976"/>
            <a:chExt cx="4114799" cy="707886"/>
          </a:xfrm>
        </p:grpSpPr>
        <p:sp>
          <p:nvSpPr>
            <p:cNvPr id="15" name="Oval 14"/>
            <p:cNvSpPr/>
            <p:nvPr/>
          </p:nvSpPr>
          <p:spPr>
            <a:xfrm>
              <a:off x="4572000" y="2696968"/>
              <a:ext cx="595900" cy="5959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accent2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280522" y="2640976"/>
              <a:ext cx="3406277" cy="70788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  <a:latin typeface="+mn-lt"/>
                </a:rPr>
                <a:t>You need to make payments toward a home.</a:t>
              </a:r>
            </a:p>
          </p:txBody>
        </p:sp>
        <p:sp>
          <p:nvSpPr>
            <p:cNvPr id="17" name="Freeform 16"/>
            <p:cNvSpPr/>
            <p:nvPr/>
          </p:nvSpPr>
          <p:spPr>
            <a:xfrm rot="16200000" flipV="1">
              <a:off x="4778185" y="2957633"/>
              <a:ext cx="204079" cy="74568"/>
            </a:xfrm>
            <a:custGeom>
              <a:avLst/>
              <a:gdLst>
                <a:gd name="connsiteX0" fmla="*/ 0 w 9153525"/>
                <a:gd name="connsiteY0" fmla="*/ 6019800 h 6019800"/>
                <a:gd name="connsiteX1" fmla="*/ 4581525 w 9153525"/>
                <a:gd name="connsiteY1" fmla="*/ 0 h 6019800"/>
                <a:gd name="connsiteX2" fmla="*/ 9153525 w 9153525"/>
                <a:gd name="connsiteY2" fmla="*/ 6019800 h 6019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53525" h="6019800">
                  <a:moveTo>
                    <a:pt x="0" y="6019800"/>
                  </a:moveTo>
                  <a:lnTo>
                    <a:pt x="4581525" y="0"/>
                  </a:lnTo>
                  <a:lnTo>
                    <a:pt x="9153525" y="6019800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324350" y="3684880"/>
            <a:ext cx="3607981" cy="707886"/>
            <a:chOff x="4572000" y="3796818"/>
            <a:chExt cx="3607981" cy="707886"/>
          </a:xfrm>
        </p:grpSpPr>
        <p:sp>
          <p:nvSpPr>
            <p:cNvPr id="19" name="Oval 18"/>
            <p:cNvSpPr/>
            <p:nvPr/>
          </p:nvSpPr>
          <p:spPr>
            <a:xfrm>
              <a:off x="4572000" y="3852811"/>
              <a:ext cx="595900" cy="5959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accent2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280522" y="3796818"/>
              <a:ext cx="2899459" cy="70788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  <a:latin typeface="+mn-lt"/>
                </a:rPr>
                <a:t>You need to pay taxes on a home.</a:t>
              </a:r>
            </a:p>
          </p:txBody>
        </p:sp>
        <p:sp>
          <p:nvSpPr>
            <p:cNvPr id="21" name="Freeform 20"/>
            <p:cNvSpPr/>
            <p:nvPr/>
          </p:nvSpPr>
          <p:spPr>
            <a:xfrm rot="16200000" flipV="1">
              <a:off x="4778185" y="4113475"/>
              <a:ext cx="204079" cy="74568"/>
            </a:xfrm>
            <a:custGeom>
              <a:avLst/>
              <a:gdLst>
                <a:gd name="connsiteX0" fmla="*/ 0 w 9153525"/>
                <a:gd name="connsiteY0" fmla="*/ 6019800 h 6019800"/>
                <a:gd name="connsiteX1" fmla="*/ 4581525 w 9153525"/>
                <a:gd name="connsiteY1" fmla="*/ 0 h 6019800"/>
                <a:gd name="connsiteX2" fmla="*/ 9153525 w 9153525"/>
                <a:gd name="connsiteY2" fmla="*/ 6019800 h 6019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53525" h="6019800">
                  <a:moveTo>
                    <a:pt x="0" y="6019800"/>
                  </a:moveTo>
                  <a:lnTo>
                    <a:pt x="4581525" y="0"/>
                  </a:lnTo>
                  <a:lnTo>
                    <a:pt x="9153525" y="6019800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324350" y="4629870"/>
            <a:ext cx="4114799" cy="707886"/>
            <a:chOff x="4572000" y="4952661"/>
            <a:chExt cx="4114799" cy="707886"/>
          </a:xfrm>
        </p:grpSpPr>
        <p:sp>
          <p:nvSpPr>
            <p:cNvPr id="23" name="Oval 22"/>
            <p:cNvSpPr/>
            <p:nvPr/>
          </p:nvSpPr>
          <p:spPr>
            <a:xfrm>
              <a:off x="4572000" y="5008653"/>
              <a:ext cx="595900" cy="5959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accent2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280522" y="4952661"/>
              <a:ext cx="3406277" cy="70788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  <a:latin typeface="+mn-lt"/>
                </a:rPr>
                <a:t>You can remodel your home any way you like.</a:t>
              </a:r>
            </a:p>
          </p:txBody>
        </p:sp>
        <p:sp>
          <p:nvSpPr>
            <p:cNvPr id="25" name="Freeform 24"/>
            <p:cNvSpPr/>
            <p:nvPr/>
          </p:nvSpPr>
          <p:spPr>
            <a:xfrm rot="16200000" flipV="1">
              <a:off x="4778185" y="5269319"/>
              <a:ext cx="204079" cy="74568"/>
            </a:xfrm>
            <a:custGeom>
              <a:avLst/>
              <a:gdLst>
                <a:gd name="connsiteX0" fmla="*/ 0 w 9153525"/>
                <a:gd name="connsiteY0" fmla="*/ 6019800 h 6019800"/>
                <a:gd name="connsiteX1" fmla="*/ 4581525 w 9153525"/>
                <a:gd name="connsiteY1" fmla="*/ 0 h 6019800"/>
                <a:gd name="connsiteX2" fmla="*/ 9153525 w 9153525"/>
                <a:gd name="connsiteY2" fmla="*/ 6019800 h 6019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53525" h="6019800">
                  <a:moveTo>
                    <a:pt x="0" y="6019800"/>
                  </a:moveTo>
                  <a:lnTo>
                    <a:pt x="4581525" y="0"/>
                  </a:lnTo>
                  <a:lnTo>
                    <a:pt x="9153525" y="6019800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5964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The Pros and Cons of Owning a Home</a:t>
            </a:r>
            <a:endParaRPr lang="en-US" dirty="0">
              <a:sym typeface="Helvetica Neue"/>
            </a:endParaRPr>
          </a:p>
        </p:txBody>
      </p:sp>
      <p:sp>
        <p:nvSpPr>
          <p:cNvPr id="136" name="Shape 136"/>
          <p:cNvSpPr txBox="1">
            <a:spLocks noGrp="1"/>
          </p:cNvSpPr>
          <p:nvPr>
            <p:ph idx="1"/>
          </p:nvPr>
        </p:nvSpPr>
        <p:spPr>
          <a:xfrm>
            <a:off x="457200" y="1291976"/>
            <a:ext cx="5572125" cy="4984999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b="1" dirty="0"/>
              <a:t>A home has long-term value.</a:t>
            </a:r>
          </a:p>
          <a:p>
            <a:pPr>
              <a:spcBef>
                <a:spcPts val="300"/>
              </a:spcBef>
            </a:pPr>
            <a:r>
              <a:rPr lang="en-US" sz="1600" b="1" dirty="0">
                <a:solidFill>
                  <a:schemeClr val="accent1"/>
                </a:solidFill>
              </a:rPr>
              <a:t>Pro: </a:t>
            </a:r>
            <a:r>
              <a:rPr lang="en-US" sz="1600" dirty="0"/>
              <a:t>The value of the home may go up over time.</a:t>
            </a:r>
          </a:p>
          <a:p>
            <a:pPr>
              <a:spcBef>
                <a:spcPts val="300"/>
              </a:spcBef>
            </a:pPr>
            <a:r>
              <a:rPr lang="en-US" sz="1600" b="1" dirty="0">
                <a:solidFill>
                  <a:schemeClr val="accent1"/>
                </a:solidFill>
              </a:rPr>
              <a:t>Con: </a:t>
            </a:r>
            <a:r>
              <a:rPr lang="en-US" sz="1600" dirty="0"/>
              <a:t>The value of the home may go down over time.</a:t>
            </a:r>
            <a:endParaRPr lang="en-US" dirty="0"/>
          </a:p>
          <a:p>
            <a:pPr marL="0" indent="0">
              <a:spcBef>
                <a:spcPts val="1600"/>
              </a:spcBef>
              <a:buNone/>
            </a:pPr>
            <a:r>
              <a:rPr lang="en-US" b="1" dirty="0"/>
              <a:t>You need to make payments toward a home.</a:t>
            </a:r>
          </a:p>
          <a:p>
            <a:pPr>
              <a:spcBef>
                <a:spcPts val="300"/>
              </a:spcBef>
            </a:pPr>
            <a:r>
              <a:rPr lang="en-US" sz="1600" b="1" dirty="0">
                <a:solidFill>
                  <a:schemeClr val="accent1"/>
                </a:solidFill>
              </a:rPr>
              <a:t>Pro: </a:t>
            </a:r>
            <a:r>
              <a:rPr lang="en-US" sz="1600" dirty="0"/>
              <a:t>A portion of every monthly payment goes to the principal and gets you closer to owning a valuable asset.</a:t>
            </a:r>
          </a:p>
          <a:p>
            <a:pPr>
              <a:spcBef>
                <a:spcPts val="300"/>
              </a:spcBef>
            </a:pPr>
            <a:r>
              <a:rPr lang="en-US" sz="1600" b="1" dirty="0">
                <a:solidFill>
                  <a:schemeClr val="accent1"/>
                </a:solidFill>
              </a:rPr>
              <a:t>Con: </a:t>
            </a:r>
            <a:r>
              <a:rPr lang="en-US" sz="1600" dirty="0"/>
              <a:t>You need to make a large down payment up front, and there may be many other home ownership costs.</a:t>
            </a:r>
            <a:endParaRPr lang="en-US" dirty="0"/>
          </a:p>
          <a:p>
            <a:pPr marL="0" indent="0">
              <a:spcBef>
                <a:spcPts val="1600"/>
              </a:spcBef>
              <a:buNone/>
            </a:pPr>
            <a:r>
              <a:rPr lang="en-US" b="1" dirty="0"/>
              <a:t>You need to pay taxes on a home.</a:t>
            </a:r>
          </a:p>
          <a:p>
            <a:pPr>
              <a:spcBef>
                <a:spcPts val="300"/>
              </a:spcBef>
            </a:pPr>
            <a:r>
              <a:rPr lang="en-US" sz="1600" b="1" dirty="0">
                <a:solidFill>
                  <a:schemeClr val="accent1"/>
                </a:solidFill>
              </a:rPr>
              <a:t>Pro: </a:t>
            </a:r>
            <a:r>
              <a:rPr lang="en-US" sz="1600" dirty="0"/>
              <a:t>Home owners may be able to deduct mortgage interest and property taxes on their income tax return.</a:t>
            </a:r>
          </a:p>
          <a:p>
            <a:pPr>
              <a:spcBef>
                <a:spcPts val="300"/>
              </a:spcBef>
            </a:pPr>
            <a:r>
              <a:rPr lang="en-US" sz="1600" b="1" dirty="0">
                <a:solidFill>
                  <a:schemeClr val="accent1"/>
                </a:solidFill>
              </a:rPr>
              <a:t>Con: </a:t>
            </a:r>
            <a:r>
              <a:rPr lang="en-US" sz="1600" dirty="0"/>
              <a:t>You must pay property taxes.</a:t>
            </a:r>
            <a:endParaRPr lang="en-US" dirty="0"/>
          </a:p>
          <a:p>
            <a:pPr marL="0" indent="0">
              <a:spcBef>
                <a:spcPts val="1600"/>
              </a:spcBef>
              <a:buNone/>
            </a:pPr>
            <a:r>
              <a:rPr lang="en-US" b="1" dirty="0"/>
              <a:t>You can remodel your home any way you like.</a:t>
            </a:r>
          </a:p>
          <a:p>
            <a:pPr>
              <a:spcBef>
                <a:spcPts val="300"/>
              </a:spcBef>
            </a:pPr>
            <a:r>
              <a:rPr lang="en-US" sz="1600" b="1" dirty="0">
                <a:solidFill>
                  <a:schemeClr val="accent1"/>
                </a:solidFill>
              </a:rPr>
              <a:t>Pro: </a:t>
            </a:r>
            <a:r>
              <a:rPr lang="en-US" sz="1600" dirty="0"/>
              <a:t>You can renovate and decorate your home.</a:t>
            </a:r>
          </a:p>
          <a:p>
            <a:pPr>
              <a:spcBef>
                <a:spcPts val="300"/>
              </a:spcBef>
            </a:pPr>
            <a:r>
              <a:rPr lang="en-US" sz="1600" b="1" dirty="0">
                <a:solidFill>
                  <a:schemeClr val="accent1"/>
                </a:solidFill>
              </a:rPr>
              <a:t>Con: </a:t>
            </a:r>
            <a:r>
              <a:rPr lang="en-US" sz="1600" dirty="0"/>
              <a:t>You are responsible for all repair and maintenance costs.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sldNum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BC1903F-2393-48CD-B6BE-14CE2FBBF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1349126"/>
            <a:ext cx="2292295" cy="229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490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FDDB03A-F966-4373-8A1E-89A3CBAD72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505" y="1680022"/>
            <a:ext cx="2361658" cy="2365698"/>
          </a:xfrm>
          <a:prstGeom prst="rect">
            <a:avLst/>
          </a:prstGeom>
        </p:spPr>
      </p:pic>
      <p:sp>
        <p:nvSpPr>
          <p:cNvPr id="143" name="Shape 14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Common Terms</a:t>
            </a:r>
            <a:endParaRPr lang="en-US" dirty="0">
              <a:sym typeface="Helvetica Neue"/>
            </a:endParaRPr>
          </a:p>
        </p:txBody>
      </p:sp>
      <p:sp>
        <p:nvSpPr>
          <p:cNvPr id="144" name="Shape 144"/>
          <p:cNvSpPr txBox="1">
            <a:spLocks noGrp="1"/>
          </p:cNvSpPr>
          <p:nvPr>
            <p:ph type="body" idx="4294967295"/>
          </p:nvPr>
        </p:nvSpPr>
        <p:spPr>
          <a:xfrm>
            <a:off x="3473449" y="1376363"/>
            <a:ext cx="5146675" cy="4440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/>
            <a:r>
              <a:rPr lang="en-US" b="1" dirty="0">
                <a:solidFill>
                  <a:schemeClr val="accent1"/>
                </a:solidFill>
                <a:ea typeface="Helvetica Neue" charset="0"/>
                <a:cs typeface="Helvetica Neue" charset="0"/>
              </a:rPr>
              <a:t>Income:  </a:t>
            </a:r>
            <a:r>
              <a:rPr lang="en-US" b="0" dirty="0">
                <a:ea typeface="Helvetica Neue" charset="0"/>
                <a:cs typeface="Helvetica Neue" charset="0"/>
              </a:rPr>
              <a:t>Money earned from wages (salary, tips, etc.), Social Security, or investments</a:t>
            </a:r>
          </a:p>
          <a:p>
            <a:pPr lvl="0"/>
            <a:r>
              <a:rPr lang="en-US" b="1" dirty="0">
                <a:solidFill>
                  <a:schemeClr val="accent1"/>
                </a:solidFill>
                <a:ea typeface="Helvetica Neue" charset="0"/>
                <a:cs typeface="Helvetica Neue" charset="0"/>
              </a:rPr>
              <a:t>Income history:  </a:t>
            </a:r>
            <a:r>
              <a:rPr lang="en-US" b="0" dirty="0">
                <a:ea typeface="Helvetica Neue" charset="0"/>
                <a:cs typeface="Helvetica Neue" charset="0"/>
              </a:rPr>
              <a:t>Proof of employment; lenders often require at least two years of income history </a:t>
            </a:r>
          </a:p>
          <a:p>
            <a:pPr lvl="0"/>
            <a:r>
              <a:rPr lang="en-US" b="1" dirty="0">
                <a:solidFill>
                  <a:schemeClr val="accent1"/>
                </a:solidFill>
                <a:ea typeface="Helvetica Neue" charset="0"/>
                <a:cs typeface="Helvetica Neue" charset="0"/>
              </a:rPr>
              <a:t>Debt-to-income ratio:  </a:t>
            </a:r>
            <a:r>
              <a:rPr lang="en-US" b="0" dirty="0">
                <a:ea typeface="Helvetica Neue" charset="0"/>
                <a:cs typeface="Helvetica Neue" charset="0"/>
              </a:rPr>
              <a:t>A percentage that measures how much of a person’s monthly income goes toward debt payments</a:t>
            </a:r>
          </a:p>
          <a:p>
            <a:pPr lvl="0"/>
            <a:r>
              <a:rPr lang="en-US" b="1" dirty="0">
                <a:solidFill>
                  <a:schemeClr val="accent1"/>
                </a:solidFill>
                <a:ea typeface="Helvetica Neue" charset="0"/>
                <a:cs typeface="Helvetica Neue" charset="0"/>
              </a:rPr>
              <a:t>Credit score:  </a:t>
            </a:r>
            <a:r>
              <a:rPr lang="en-US" b="0" dirty="0">
                <a:ea typeface="Helvetica Neue" charset="0"/>
                <a:cs typeface="Helvetica Neue" charset="0"/>
              </a:rPr>
              <a:t>A three-digit numerical score that predicts a person’s ability to repay loans</a:t>
            </a:r>
          </a:p>
          <a:p>
            <a:pPr lvl="0"/>
            <a:r>
              <a:rPr lang="en-US" b="1" dirty="0">
                <a:solidFill>
                  <a:schemeClr val="accent1"/>
                </a:solidFill>
                <a:ea typeface="Helvetica Neue" charset="0"/>
                <a:cs typeface="Helvetica Neue" charset="0"/>
              </a:rPr>
              <a:t>Down payment:  </a:t>
            </a:r>
            <a:r>
              <a:rPr lang="en-US" b="0" dirty="0">
                <a:ea typeface="Helvetica Neue" charset="0"/>
                <a:cs typeface="Helvetica Neue" charset="0"/>
              </a:rPr>
              <a:t>A lump sum of cash used to pay for part of your home that shows lenders you’re committed to the purchase</a:t>
            </a:r>
            <a:endParaRPr lang="en-US" b="0" dirty="0"/>
          </a:p>
        </p:txBody>
      </p:sp>
      <p:sp>
        <p:nvSpPr>
          <p:cNvPr id="145" name="Shape 145"/>
          <p:cNvSpPr txBox="1">
            <a:spLocks noGrp="1"/>
          </p:cNvSpPr>
          <p:nvPr>
            <p:ph type="sldNum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57199" y="1472737"/>
            <a:ext cx="2780271" cy="2780269"/>
            <a:chOff x="457199" y="1541125"/>
            <a:chExt cx="2866490" cy="2866490"/>
          </a:xfrm>
        </p:grpSpPr>
        <p:sp>
          <p:nvSpPr>
            <p:cNvPr id="10" name="Donut 9"/>
            <p:cNvSpPr/>
            <p:nvPr/>
          </p:nvSpPr>
          <p:spPr>
            <a:xfrm>
              <a:off x="457199" y="1541125"/>
              <a:ext cx="2866490" cy="2866490"/>
            </a:xfrm>
            <a:prstGeom prst="donut">
              <a:avLst>
                <a:gd name="adj" fmla="val 7772"/>
              </a:avLst>
            </a:prstGeom>
            <a:solidFill>
              <a:schemeClr val="accent2">
                <a:alpha val="7059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2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72997" y="1756925"/>
              <a:ext cx="2434894" cy="2434890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457199" y="376472"/>
            <a:ext cx="8229600" cy="430887"/>
          </a:xfrm>
        </p:spPr>
        <p:txBody>
          <a:bodyPr/>
          <a:lstStyle/>
          <a:p>
            <a:pPr lvl="0"/>
            <a:r>
              <a:rPr lang="en-US" dirty="0"/>
              <a:t>The Five Cs of Credit</a:t>
            </a:r>
            <a:endParaRPr lang="en-US" dirty="0">
              <a:sym typeface="Helvetica Neue"/>
            </a:endParaRPr>
          </a:p>
        </p:txBody>
      </p:sp>
      <p:sp>
        <p:nvSpPr>
          <p:cNvPr id="144" name="Shape 144"/>
          <p:cNvSpPr txBox="1">
            <a:spLocks noGrp="1"/>
          </p:cNvSpPr>
          <p:nvPr>
            <p:ph type="body" idx="4294967295"/>
          </p:nvPr>
        </p:nvSpPr>
        <p:spPr>
          <a:xfrm>
            <a:off x="457199" y="1376363"/>
            <a:ext cx="4791075" cy="4440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/>
            <a:r>
              <a:rPr lang="en-US" b="1" dirty="0">
                <a:solidFill>
                  <a:schemeClr val="accent1"/>
                </a:solidFill>
                <a:ea typeface="Helvetica Neue" charset="0"/>
                <a:cs typeface="Helvetica Neue" charset="0"/>
              </a:rPr>
              <a:t>Capacity:  </a:t>
            </a:r>
            <a:r>
              <a:rPr lang="en-US" dirty="0">
                <a:ea typeface="Helvetica Neue" charset="0"/>
                <a:cs typeface="Helvetica Neue" charset="0"/>
              </a:rPr>
              <a:t>Your present and future ability to meet your payment obligations</a:t>
            </a:r>
          </a:p>
          <a:p>
            <a:pPr lvl="0"/>
            <a:r>
              <a:rPr lang="en-US" b="1" dirty="0">
                <a:solidFill>
                  <a:schemeClr val="accent1"/>
                </a:solidFill>
                <a:ea typeface="Helvetica Neue" charset="0"/>
                <a:cs typeface="Helvetica Neue" charset="0"/>
              </a:rPr>
              <a:t>Capital:  </a:t>
            </a:r>
            <a:r>
              <a:rPr lang="en-US" dirty="0">
                <a:ea typeface="Helvetica Neue" charset="0"/>
                <a:cs typeface="Helvetica Neue" charset="0"/>
              </a:rPr>
              <a:t>Your assets, including cash and savings plus any large purchases that have a lot of value, such as investments, property, etc., that you could sell quickly for cash</a:t>
            </a:r>
          </a:p>
          <a:p>
            <a:pPr lvl="0"/>
            <a:r>
              <a:rPr lang="en-US" b="1" dirty="0">
                <a:solidFill>
                  <a:schemeClr val="accent1"/>
                </a:solidFill>
                <a:ea typeface="Helvetica Neue" charset="0"/>
                <a:cs typeface="Helvetica Neue" charset="0"/>
              </a:rPr>
              <a:t>Collateral:  </a:t>
            </a:r>
            <a:r>
              <a:rPr lang="en-US" dirty="0">
                <a:ea typeface="Helvetica Neue" charset="0"/>
                <a:cs typeface="Helvetica Neue" charset="0"/>
              </a:rPr>
              <a:t>Property or assets offered to secure a loan</a:t>
            </a:r>
          </a:p>
          <a:p>
            <a:pPr lvl="0"/>
            <a:r>
              <a:rPr lang="en-US" b="1" dirty="0">
                <a:solidFill>
                  <a:schemeClr val="accent1"/>
                </a:solidFill>
                <a:ea typeface="Helvetica Neue" charset="0"/>
                <a:cs typeface="Helvetica Neue" charset="0"/>
              </a:rPr>
              <a:t>Character:  </a:t>
            </a:r>
            <a:r>
              <a:rPr lang="en-US" dirty="0">
                <a:ea typeface="Helvetica Neue" charset="0"/>
                <a:cs typeface="Helvetica Neue" charset="0"/>
              </a:rPr>
              <a:t>Your history of delivering on commitments</a:t>
            </a:r>
          </a:p>
          <a:p>
            <a:pPr lvl="0"/>
            <a:r>
              <a:rPr lang="en-US" b="1" dirty="0">
                <a:solidFill>
                  <a:schemeClr val="accent1"/>
                </a:solidFill>
                <a:ea typeface="Helvetica Neue" charset="0"/>
                <a:cs typeface="Helvetica Neue" charset="0"/>
              </a:rPr>
              <a:t>Conditions:  </a:t>
            </a:r>
            <a:r>
              <a:rPr lang="en-US" dirty="0">
                <a:ea typeface="Helvetica Neue" charset="0"/>
                <a:cs typeface="Helvetica Neue" charset="0"/>
              </a:rPr>
              <a:t>The purpose of the loan and any factors that might affect your ability to repay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sldNum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410200" y="1472737"/>
            <a:ext cx="3170795" cy="3170793"/>
            <a:chOff x="5800724" y="1472737"/>
            <a:chExt cx="2780271" cy="2780269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1D46926C-0609-433C-8B8E-B00315525D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10029" y="1684587"/>
              <a:ext cx="2361660" cy="2356568"/>
            </a:xfrm>
            <a:prstGeom prst="rect">
              <a:avLst/>
            </a:prstGeom>
          </p:spPr>
        </p:pic>
        <p:grpSp>
          <p:nvGrpSpPr>
            <p:cNvPr id="9" name="Group 8"/>
            <p:cNvGrpSpPr/>
            <p:nvPr/>
          </p:nvGrpSpPr>
          <p:grpSpPr>
            <a:xfrm>
              <a:off x="5800724" y="1472737"/>
              <a:ext cx="2780271" cy="2780269"/>
              <a:chOff x="457199" y="1541125"/>
              <a:chExt cx="2866490" cy="2866490"/>
            </a:xfrm>
          </p:grpSpPr>
          <p:sp>
            <p:nvSpPr>
              <p:cNvPr id="10" name="Donut 9"/>
              <p:cNvSpPr/>
              <p:nvPr/>
            </p:nvSpPr>
            <p:spPr>
              <a:xfrm>
                <a:off x="457199" y="1541125"/>
                <a:ext cx="2866490" cy="2866490"/>
              </a:xfrm>
              <a:prstGeom prst="donut">
                <a:avLst>
                  <a:gd name="adj" fmla="val 7772"/>
                </a:avLst>
              </a:prstGeom>
              <a:solidFill>
                <a:schemeClr val="accent2">
                  <a:alpha val="7059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672997" y="1756925"/>
                <a:ext cx="2434894" cy="2434890"/>
              </a:xfrm>
              <a:prstGeom prst="ellipse">
                <a:avLst/>
              </a:prstGeom>
              <a:noFill/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54093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457199" y="376472"/>
            <a:ext cx="8229600" cy="430887"/>
          </a:xfrm>
        </p:spPr>
        <p:txBody>
          <a:bodyPr/>
          <a:lstStyle/>
          <a:p>
            <a:pPr lvl="0"/>
            <a:r>
              <a:rPr lang="en-US"/>
              <a:t>Financial Action Plan: Spending</a:t>
            </a:r>
            <a:endParaRPr lang="en-US" dirty="0">
              <a:sym typeface="Helvetica Neue"/>
            </a:endParaRPr>
          </a:p>
        </p:txBody>
      </p:sp>
      <p:sp>
        <p:nvSpPr>
          <p:cNvPr id="172" name="Shape 172"/>
          <p:cNvSpPr txBox="1">
            <a:spLocks noGrp="1"/>
          </p:cNvSpPr>
          <p:nvPr>
            <p:ph type="sldNum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+mj-lt"/>
                <a:ea typeface="Arial"/>
                <a:cs typeface="Arial"/>
                <a:sym typeface="Arial"/>
              </a:rPr>
              <a:t>7</a:t>
            </a:fld>
            <a:endParaRPr lang="en-US" sz="1000" b="0" i="0" u="none" strike="noStrike" cap="none">
              <a:solidFill>
                <a:schemeClr val="lt1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578618"/>
              </p:ext>
            </p:extLst>
          </p:nvPr>
        </p:nvGraphicFramePr>
        <p:xfrm>
          <a:off x="457199" y="2374643"/>
          <a:ext cx="8229600" cy="35499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655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9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990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77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46153">
                <a:tc gridSpan="2"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Needs</a:t>
                      </a:r>
                      <a:r>
                        <a:rPr lang="en-US" sz="16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Helvetica Neue"/>
                          <a:cs typeface="Arial"/>
                        </a:rPr>
                        <a:t>Wants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37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Rent Payment </a:t>
                      </a: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$300</a:t>
                      </a: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Helvetica Neue"/>
                          <a:cs typeface="Arial"/>
                        </a:rPr>
                        <a:t>Fast Food</a:t>
                      </a:r>
                      <a:r>
                        <a:rPr lang="en-US" sz="1200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 </a:t>
                      </a: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$20</a:t>
                      </a: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37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Credit Card Payment</a:t>
                      </a: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1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$1,000</a:t>
                      </a: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1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Helvetica Neue"/>
                          <a:cs typeface="Arial"/>
                        </a:rPr>
                        <a:t>Movies</a:t>
                      </a: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1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Helvetica Neue"/>
                          <a:cs typeface="Arial"/>
                        </a:rPr>
                        <a:t>$20</a:t>
                      </a: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1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37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Auto Insurance </a:t>
                      </a: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$100</a:t>
                      </a: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Cable TV</a:t>
                      </a: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$120</a:t>
                      </a: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37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Other </a:t>
                      </a: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1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$30</a:t>
                      </a: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1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Data Plan for Cell Phone</a:t>
                      </a: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1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$200</a:t>
                      </a:r>
                      <a:r>
                        <a:rPr lang="en-US" sz="1200" b="1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Helvetica Neue"/>
                          <a:cs typeface="Arial"/>
                        </a:rPr>
                        <a:t> </a:t>
                      </a: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1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37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Household Expenses</a:t>
                      </a: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$35</a:t>
                      </a: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37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Student Loan </a:t>
                      </a: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1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$0</a:t>
                      </a: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1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59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Court-Ordered Payment (Alimony, Child Support, etc.) </a:t>
                      </a: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$0</a:t>
                      </a: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37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Food/Groceries </a:t>
                      </a:r>
                      <a:endParaRPr lang="en-US" sz="120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1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$150</a:t>
                      </a: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1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37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Transportation </a:t>
                      </a: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$100</a:t>
                      </a: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37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Clothing </a:t>
                      </a:r>
                      <a:endParaRPr lang="en-US" sz="120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1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accent2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$40</a:t>
                      </a: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1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37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Total Expenses 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$1,755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Total Expenses 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Arial"/>
                          <a:cs typeface="Arial"/>
                        </a:rPr>
                        <a:t>$360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明朝"/>
                        <a:cs typeface="Times New Roman"/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7199" y="1177231"/>
            <a:ext cx="8229600" cy="926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600" dirty="0">
                <a:solidFill>
                  <a:schemeClr val="accent2"/>
                </a:solidFill>
                <a:ea typeface="Helvetica Neue" charset="0"/>
                <a:cs typeface="Helvetica Neue" charset="0"/>
              </a:rPr>
              <a:t>Christina is a divorced mother of one. Her son, Theodore, is 10 years old. She has a full-time job, but she also works part time on the weekend. She created a spending action plan so she can see what her current expenses are and what she regularly spends money on.</a:t>
            </a:r>
            <a:endParaRPr lang="en-US" sz="1600" dirty="0">
              <a:solidFill>
                <a:schemeClr val="accent2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438775" y="2374643"/>
            <a:ext cx="0" cy="3549908"/>
          </a:xfrm>
          <a:prstGeom prst="line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3BD419E-9BB3-4D1D-A1B3-AD534D014C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8906" y="1704501"/>
            <a:ext cx="2693382" cy="2707264"/>
          </a:xfrm>
          <a:prstGeom prst="rect">
            <a:avLst/>
          </a:prstGeom>
        </p:spPr>
      </p:pic>
      <p:sp>
        <p:nvSpPr>
          <p:cNvPr id="178" name="Shape 178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The Debt-to-Income Ratio </a:t>
            </a:r>
            <a:endParaRPr lang="en-US" dirty="0">
              <a:sym typeface="Helvetica Neue"/>
            </a:endParaRPr>
          </a:p>
        </p:txBody>
      </p:sp>
      <p:sp>
        <p:nvSpPr>
          <p:cNvPr id="180" name="Shape 180"/>
          <p:cNvSpPr txBox="1">
            <a:spLocks noGrp="1"/>
          </p:cNvSpPr>
          <p:nvPr>
            <p:ph type="sldNum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1291976"/>
            <a:ext cx="3175293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lvl="0">
              <a:spcBef>
                <a:spcPts val="600"/>
              </a:spcBef>
              <a:buClr>
                <a:srgbClr val="EE4620"/>
              </a:buClr>
            </a:pPr>
            <a:r>
              <a:rPr lang="en-US" sz="2000" b="1" kern="1200" dirty="0">
                <a:solidFill>
                  <a:srgbClr val="333E48"/>
                </a:solidFill>
                <a:latin typeface="Gill Sans MT"/>
                <a:ea typeface="+mn-ea"/>
                <a:cs typeface="+mn-cs"/>
              </a:rPr>
              <a:t>Marta’s Monthly Expenses: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476529"/>
              </p:ext>
            </p:extLst>
          </p:nvPr>
        </p:nvGraphicFramePr>
        <p:xfrm>
          <a:off x="457199" y="1786565"/>
          <a:ext cx="4600576" cy="1899612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37101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04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74903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2"/>
                          </a:solidFill>
                        </a:rPr>
                        <a:t>Student</a:t>
                      </a:r>
                      <a:r>
                        <a:rPr lang="en-US" baseline="0">
                          <a:solidFill>
                            <a:schemeClr val="accent2"/>
                          </a:solidFill>
                        </a:rPr>
                        <a:t> loan </a:t>
                      </a:r>
                      <a:r>
                        <a:rPr lang="en-US" baseline="0" dirty="0">
                          <a:solidFill>
                            <a:schemeClr val="accent2"/>
                          </a:solidFill>
                        </a:rPr>
                        <a:t>payment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$600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490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Car payment</a:t>
                      </a:r>
                    </a:p>
                  </a:txBody>
                  <a:tcPr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$400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490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Payment toward credit card debt</a:t>
                      </a:r>
                    </a:p>
                  </a:txBody>
                  <a:tcPr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$700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4903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-----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457199" y="4201303"/>
            <a:ext cx="6010276" cy="10002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600"/>
              </a:spcBef>
              <a:buClr>
                <a:srgbClr val="EE4620"/>
              </a:buClr>
              <a:tabLst>
                <a:tab pos="3771900" algn="l"/>
              </a:tabLst>
            </a:pPr>
            <a:r>
              <a:rPr lang="en-US" sz="2000" b="1" kern="1200" dirty="0">
                <a:solidFill>
                  <a:srgbClr val="333E48"/>
                </a:solidFill>
                <a:latin typeface="Gill Sans MT"/>
                <a:ea typeface="+mn-ea"/>
                <a:cs typeface="+mn-cs"/>
              </a:rPr>
              <a:t>Marta’s Monthly Income:  	</a:t>
            </a:r>
            <a:r>
              <a:rPr lang="en-US" sz="2000" kern="1200" dirty="0">
                <a:solidFill>
                  <a:schemeClr val="accent1"/>
                </a:solidFill>
                <a:latin typeface="Gill Sans MT"/>
                <a:ea typeface="+mn-ea"/>
                <a:cs typeface="+mn-cs"/>
              </a:rPr>
              <a:t>$4,000</a:t>
            </a:r>
          </a:p>
          <a:p>
            <a:pPr lvl="0">
              <a:spcBef>
                <a:spcPts val="600"/>
              </a:spcBef>
              <a:buClr>
                <a:srgbClr val="EE4620"/>
              </a:buClr>
              <a:tabLst>
                <a:tab pos="3771900" algn="l"/>
              </a:tabLst>
            </a:pPr>
            <a:r>
              <a:rPr lang="en-US" sz="2000" kern="1200" dirty="0">
                <a:solidFill>
                  <a:schemeClr val="accent2"/>
                </a:solidFill>
                <a:latin typeface="Gill Sans MT"/>
                <a:ea typeface="+mn-ea"/>
                <a:cs typeface="+mn-cs"/>
              </a:rPr>
              <a:t/>
            </a:r>
            <a:br>
              <a:rPr lang="en-US" sz="2000" kern="1200" dirty="0">
                <a:solidFill>
                  <a:schemeClr val="accent2"/>
                </a:solidFill>
                <a:latin typeface="Gill Sans MT"/>
                <a:ea typeface="+mn-ea"/>
                <a:cs typeface="+mn-cs"/>
              </a:rPr>
            </a:br>
            <a:r>
              <a:rPr lang="en-US" sz="2000" kern="1200" dirty="0">
                <a:solidFill>
                  <a:schemeClr val="accent2"/>
                </a:solidFill>
                <a:latin typeface="Gill Sans MT"/>
                <a:ea typeface="+mn-ea"/>
                <a:cs typeface="+mn-cs"/>
              </a:rPr>
              <a:t>DTI = Total Monthly Expenses / Total Monthly Income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5410200" y="1472737"/>
            <a:ext cx="3170795" cy="3170793"/>
            <a:chOff x="457199" y="1541125"/>
            <a:chExt cx="2866490" cy="2866490"/>
          </a:xfrm>
        </p:grpSpPr>
        <p:sp>
          <p:nvSpPr>
            <p:cNvPr id="18" name="Donut 17"/>
            <p:cNvSpPr/>
            <p:nvPr/>
          </p:nvSpPr>
          <p:spPr>
            <a:xfrm>
              <a:off x="457199" y="1541125"/>
              <a:ext cx="2866490" cy="2866490"/>
            </a:xfrm>
            <a:prstGeom prst="donut">
              <a:avLst>
                <a:gd name="adj" fmla="val 7772"/>
              </a:avLst>
            </a:prstGeom>
            <a:solidFill>
              <a:schemeClr val="accent2">
                <a:alpha val="7059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accent2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672997" y="1756925"/>
              <a:ext cx="2434894" cy="2434890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 flipH="1">
            <a:off x="-2" y="0"/>
            <a:ext cx="4572001" cy="6857999"/>
          </a:xfrm>
          <a:prstGeom prst="rect">
            <a:avLst/>
          </a:prstGeom>
          <a:solidFill>
            <a:schemeClr val="accent2">
              <a:alpha val="70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accent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76472"/>
            <a:ext cx="8229600" cy="430887"/>
          </a:xfrm>
        </p:spPr>
        <p:txBody>
          <a:bodyPr/>
          <a:lstStyle/>
          <a:p>
            <a:r>
              <a:rPr lang="en-US"/>
              <a:t>Credit Score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000" b="0" i="0" u="none" strike="noStrike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en-US" sz="10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199" y="1177231"/>
            <a:ext cx="3619501" cy="16004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600" dirty="0">
                <a:solidFill>
                  <a:schemeClr val="accent2"/>
                </a:solidFill>
                <a:ea typeface="Helvetica Neue" charset="0"/>
                <a:cs typeface="Helvetica Neue" charset="0"/>
              </a:rPr>
              <a:t>A credit score is a three-digit number that reflects a person’s credit history and predicts for lenders the person’s likelihood to repay a loan. The higher the number, the better the score.</a:t>
            </a:r>
          </a:p>
        </p:txBody>
      </p:sp>
      <p:sp>
        <p:nvSpPr>
          <p:cNvPr id="14" name="Shape 153"/>
          <p:cNvSpPr txBox="1">
            <a:spLocks/>
          </p:cNvSpPr>
          <p:nvPr/>
        </p:nvSpPr>
        <p:spPr>
          <a:xfrm>
            <a:off x="4953000" y="405047"/>
            <a:ext cx="3638550" cy="181775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Font typeface="Helvetica Neue"/>
              <a:buNone/>
              <a:defRPr sz="2000" b="1" i="0" u="none" strike="noStrike" cap="none">
                <a:solidFill>
                  <a:srgbClr val="26262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 rtl="0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8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588" marR="0" lvl="2" indent="-158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8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588" marR="0" lvl="3" indent="-1588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400" b="1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3175" marR="0" lvl="4" indent="-317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4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1600" dirty="0">
                <a:solidFill>
                  <a:schemeClr val="accent2"/>
                </a:solidFill>
                <a:latin typeface="+mn-lt"/>
                <a:cs typeface="Arial"/>
              </a:rPr>
              <a:t>What affects my credit score? 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600" b="0" dirty="0">
                <a:solidFill>
                  <a:schemeClr val="accent2"/>
                </a:solidFill>
                <a:latin typeface="+mn-lt"/>
                <a:cs typeface="Arial"/>
              </a:rPr>
              <a:t>Payment history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600" b="0" dirty="0">
                <a:solidFill>
                  <a:schemeClr val="accent2"/>
                </a:solidFill>
                <a:latin typeface="+mn-lt"/>
                <a:cs typeface="Arial"/>
              </a:rPr>
              <a:t>Amounts owed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600" b="0" dirty="0">
                <a:solidFill>
                  <a:schemeClr val="accent2"/>
                </a:solidFill>
                <a:latin typeface="+mn-lt"/>
                <a:cs typeface="Arial"/>
              </a:rPr>
              <a:t>Length of credit history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600" b="0" dirty="0">
                <a:solidFill>
                  <a:schemeClr val="accent2"/>
                </a:solidFill>
                <a:latin typeface="+mn-lt"/>
                <a:cs typeface="Arial"/>
              </a:rPr>
              <a:t>Types of credit used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600" b="0" dirty="0">
                <a:solidFill>
                  <a:schemeClr val="accent2"/>
                </a:solidFill>
                <a:latin typeface="+mn-lt"/>
                <a:cs typeface="Arial"/>
              </a:rPr>
              <a:t>New credit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720858" y="3168922"/>
            <a:ext cx="3130280" cy="3130278"/>
            <a:chOff x="457199" y="3226072"/>
            <a:chExt cx="2780271" cy="2780269"/>
          </a:xfrm>
        </p:grpSpPr>
        <p:grpSp>
          <p:nvGrpSpPr>
            <p:cNvPr id="11" name="Group 10"/>
            <p:cNvGrpSpPr/>
            <p:nvPr/>
          </p:nvGrpSpPr>
          <p:grpSpPr>
            <a:xfrm>
              <a:off x="457199" y="3226072"/>
              <a:ext cx="2780271" cy="2780269"/>
              <a:chOff x="457199" y="1541125"/>
              <a:chExt cx="2866490" cy="2866490"/>
            </a:xfrm>
          </p:grpSpPr>
          <p:sp>
            <p:nvSpPr>
              <p:cNvPr id="12" name="Donut 11"/>
              <p:cNvSpPr/>
              <p:nvPr/>
            </p:nvSpPr>
            <p:spPr>
              <a:xfrm>
                <a:off x="457199" y="1541125"/>
                <a:ext cx="2866490" cy="2866490"/>
              </a:xfrm>
              <a:prstGeom prst="donut">
                <a:avLst>
                  <a:gd name="adj" fmla="val 7772"/>
                </a:avLst>
              </a:prstGeom>
              <a:solidFill>
                <a:schemeClr val="accent2">
                  <a:alpha val="7059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672997" y="1756925"/>
                <a:ext cx="2434894" cy="243489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0E350528-266F-407D-A941-992AB54CEA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6505" y="3435377"/>
              <a:ext cx="2361658" cy="2361658"/>
            </a:xfrm>
            <a:prstGeom prst="rect">
              <a:avLst/>
            </a:prstGeom>
          </p:spPr>
        </p:pic>
        <p:sp>
          <p:nvSpPr>
            <p:cNvPr id="18" name="Oval 17"/>
            <p:cNvSpPr/>
            <p:nvPr/>
          </p:nvSpPr>
          <p:spPr>
            <a:xfrm>
              <a:off x="666506" y="3435381"/>
              <a:ext cx="2361657" cy="2361651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Shape 153"/>
          <p:cNvSpPr txBox="1">
            <a:spLocks/>
          </p:cNvSpPr>
          <p:nvPr/>
        </p:nvSpPr>
        <p:spPr>
          <a:xfrm>
            <a:off x="4953000" y="2674687"/>
            <a:ext cx="3638550" cy="98871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Font typeface="Helvetica Neue"/>
              <a:buNone/>
              <a:defRPr sz="2000" b="1" i="0" u="none" strike="noStrike" cap="none">
                <a:solidFill>
                  <a:srgbClr val="26262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 rtl="0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8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588" marR="0" lvl="2" indent="-158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8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588" marR="0" lvl="3" indent="-1588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400" b="1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3175" marR="0" lvl="4" indent="-317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4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1600" dirty="0">
                <a:solidFill>
                  <a:schemeClr val="accent2"/>
                </a:solidFill>
                <a:latin typeface="+mn-lt"/>
                <a:cs typeface="Arial"/>
              </a:rPr>
              <a:t>How do I check my credit score? </a:t>
            </a:r>
          </a:p>
          <a:p>
            <a:pPr>
              <a:buClr>
                <a:schemeClr val="accent1"/>
              </a:buClr>
            </a:pPr>
            <a:r>
              <a:rPr lang="en-US" sz="1600" b="0" dirty="0">
                <a:solidFill>
                  <a:schemeClr val="accent2"/>
                </a:solidFill>
                <a:latin typeface="+mn-lt"/>
                <a:cs typeface="Arial"/>
              </a:rPr>
              <a:t>For a fee, you can get your credit score at </a:t>
            </a:r>
            <a:r>
              <a:rPr lang="en-US" sz="1600" b="0" dirty="0">
                <a:solidFill>
                  <a:schemeClr val="accent1"/>
                </a:solidFill>
                <a:latin typeface="+mn-lt"/>
                <a:cs typeface="Arial"/>
              </a:rPr>
              <a:t>https://www.myfico.com</a:t>
            </a:r>
            <a:r>
              <a:rPr lang="en-US" sz="1600" b="0" dirty="0">
                <a:solidFill>
                  <a:schemeClr val="accent2"/>
                </a:solidFill>
                <a:latin typeface="+mn-lt"/>
                <a:cs typeface="Arial"/>
              </a:rPr>
              <a:t>.</a:t>
            </a:r>
          </a:p>
        </p:txBody>
      </p:sp>
      <p:sp>
        <p:nvSpPr>
          <p:cNvPr id="21" name="Shape 153"/>
          <p:cNvSpPr txBox="1">
            <a:spLocks/>
          </p:cNvSpPr>
          <p:nvPr/>
        </p:nvSpPr>
        <p:spPr>
          <a:xfrm>
            <a:off x="4953000" y="4115279"/>
            <a:ext cx="3638550" cy="181775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Font typeface="Helvetica Neue"/>
              <a:buNone/>
              <a:defRPr sz="2000" b="1" i="0" u="none" strike="noStrike" cap="none">
                <a:solidFill>
                  <a:srgbClr val="26262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 rtl="0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8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588" marR="0" lvl="2" indent="-158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8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588" marR="0" lvl="3" indent="-1588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400" b="1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3175" marR="0" lvl="4" indent="-317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Font typeface="Helvetica Neue"/>
              <a:buNone/>
              <a:defRPr sz="14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1600" dirty="0">
                <a:solidFill>
                  <a:schemeClr val="accent2"/>
                </a:solidFill>
                <a:latin typeface="+mn-lt"/>
                <a:cs typeface="Arial"/>
              </a:rPr>
              <a:t>What determines my credit score?</a:t>
            </a:r>
          </a:p>
          <a:p>
            <a:pPr>
              <a:spcAft>
                <a:spcPts val="1200"/>
              </a:spcAft>
            </a:pPr>
            <a:r>
              <a:rPr lang="en-US" sz="1600" b="0" dirty="0">
                <a:solidFill>
                  <a:schemeClr val="accent2"/>
                </a:solidFill>
                <a:latin typeface="+mn-lt"/>
                <a:cs typeface="Arial"/>
              </a:rPr>
              <a:t>Data on your credit report, which is created by credit bureaus, such as: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600" b="0" dirty="0">
                <a:solidFill>
                  <a:schemeClr val="accent2"/>
                </a:solidFill>
                <a:latin typeface="+mn-lt"/>
                <a:cs typeface="Arial"/>
              </a:rPr>
              <a:t>Equifax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600" b="0" dirty="0">
                <a:solidFill>
                  <a:schemeClr val="accent2"/>
                </a:solidFill>
                <a:latin typeface="+mn-lt"/>
                <a:cs typeface="Arial"/>
              </a:rPr>
              <a:t>Experian</a:t>
            </a:r>
          </a:p>
          <a:p>
            <a:pPr marL="225425" indent="-225425">
              <a:buClr>
                <a:schemeClr val="accent1"/>
              </a:buClr>
              <a:buFont typeface="Arial" charset="0"/>
              <a:buChar char="•"/>
            </a:pPr>
            <a:r>
              <a:rPr lang="en-US" sz="1600" b="0" dirty="0">
                <a:solidFill>
                  <a:schemeClr val="accent2"/>
                </a:solidFill>
                <a:latin typeface="+mn-lt"/>
                <a:cs typeface="Arial"/>
              </a:rPr>
              <a:t>TransUnion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953000" y="2448746"/>
            <a:ext cx="4191000" cy="0"/>
          </a:xfrm>
          <a:prstGeom prst="line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953000" y="3889338"/>
            <a:ext cx="4191000" cy="0"/>
          </a:xfrm>
          <a:prstGeom prst="line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57199" y="919397"/>
            <a:ext cx="911232" cy="57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535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5">
      <a:dk1>
        <a:srgbClr val="000000"/>
      </a:dk1>
      <a:lt1>
        <a:srgbClr val="FFFFFF"/>
      </a:lt1>
      <a:dk2>
        <a:srgbClr val="333E48"/>
      </a:dk2>
      <a:lt2>
        <a:srgbClr val="F2F2F2"/>
      </a:lt2>
      <a:accent1>
        <a:srgbClr val="49A5E6"/>
      </a:accent1>
      <a:accent2>
        <a:srgbClr val="333E48"/>
      </a:accent2>
      <a:accent3>
        <a:srgbClr val="516373"/>
      </a:accent3>
      <a:accent4>
        <a:srgbClr val="6F8599"/>
      </a:accent4>
      <a:accent5>
        <a:srgbClr val="ACB9C4"/>
      </a:accent5>
      <a:accent6>
        <a:srgbClr val="F2F2F2"/>
      </a:accent6>
      <a:hlink>
        <a:srgbClr val="EE4620"/>
      </a:hlink>
      <a:folHlink>
        <a:srgbClr val="EE462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8909</TotalTime>
  <Words>1206</Words>
  <Application>Microsoft Macintosh PowerPoint</Application>
  <PresentationFormat>On-screen Show (4:3)</PresentationFormat>
  <Paragraphs>175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Calibri</vt:lpstr>
      <vt:lpstr>Gill Sans MT</vt:lpstr>
      <vt:lpstr>Helvetica Neue</vt:lpstr>
      <vt:lpstr>ＭＳ 明朝</vt:lpstr>
      <vt:lpstr>Times New Roman</vt:lpstr>
      <vt:lpstr>Arial</vt:lpstr>
      <vt:lpstr>Custom Design</vt:lpstr>
      <vt:lpstr>Considering Home Ownership</vt:lpstr>
      <vt:lpstr>PowerPoint Presentation</vt:lpstr>
      <vt:lpstr>Pro or Con?</vt:lpstr>
      <vt:lpstr>The Pros and Cons of Owning a Home</vt:lpstr>
      <vt:lpstr>Common Terms</vt:lpstr>
      <vt:lpstr>The Five Cs of Credit</vt:lpstr>
      <vt:lpstr>Financial Action Plan: Spending</vt:lpstr>
      <vt:lpstr>The Debt-to-Income Ratio </vt:lpstr>
      <vt:lpstr>Credit Score</vt:lpstr>
      <vt:lpstr>Home-Buying Costs</vt:lpstr>
      <vt:lpstr>Home-Buying Costs: Down Payment</vt:lpstr>
      <vt:lpstr>Home-Buying Costs: Miscellaneous Costs</vt:lpstr>
      <vt:lpstr>Home-Buying Costs: Closing Costs</vt:lpstr>
      <vt:lpstr>Private Mortgage Insurance</vt:lpstr>
      <vt:lpstr>Types of Loans</vt:lpstr>
      <vt:lpstr>Free Resources</vt:lpstr>
      <vt:lpstr>Summary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Libby Riker</dc:creator>
  <cp:lastModifiedBy>Michael Palmer</cp:lastModifiedBy>
  <cp:revision>158</cp:revision>
  <dcterms:modified xsi:type="dcterms:W3CDTF">2019-06-19T04:46:08Z</dcterms:modified>
</cp:coreProperties>
</file>